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46"/>
  </p:notesMasterIdLst>
  <p:sldIdLst>
    <p:sldId id="256" r:id="rId2"/>
    <p:sldId id="257" r:id="rId3"/>
    <p:sldId id="324" r:id="rId4"/>
    <p:sldId id="261" r:id="rId5"/>
    <p:sldId id="331" r:id="rId6"/>
    <p:sldId id="300" r:id="rId7"/>
    <p:sldId id="267" r:id="rId8"/>
    <p:sldId id="268" r:id="rId9"/>
    <p:sldId id="269" r:id="rId10"/>
    <p:sldId id="270" r:id="rId11"/>
    <p:sldId id="271" r:id="rId12"/>
    <p:sldId id="336" r:id="rId13"/>
    <p:sldId id="273" r:id="rId14"/>
    <p:sldId id="302" r:id="rId15"/>
    <p:sldId id="275" r:id="rId16"/>
    <p:sldId id="276" r:id="rId17"/>
    <p:sldId id="337" r:id="rId18"/>
    <p:sldId id="278" r:id="rId19"/>
    <p:sldId id="303" r:id="rId20"/>
    <p:sldId id="280" r:id="rId21"/>
    <p:sldId id="281" r:id="rId22"/>
    <p:sldId id="338" r:id="rId23"/>
    <p:sldId id="283" r:id="rId24"/>
    <p:sldId id="284" r:id="rId25"/>
    <p:sldId id="286" r:id="rId26"/>
    <p:sldId id="287" r:id="rId27"/>
    <p:sldId id="339" r:id="rId28"/>
    <p:sldId id="325" r:id="rId29"/>
    <p:sldId id="326" r:id="rId30"/>
    <p:sldId id="305" r:id="rId31"/>
    <p:sldId id="327" r:id="rId32"/>
    <p:sldId id="328" r:id="rId33"/>
    <p:sldId id="306" r:id="rId34"/>
    <p:sldId id="298" r:id="rId35"/>
    <p:sldId id="332" r:id="rId36"/>
    <p:sldId id="290" r:id="rId37"/>
    <p:sldId id="291" r:id="rId38"/>
    <p:sldId id="312" r:id="rId39"/>
    <p:sldId id="313" r:id="rId40"/>
    <p:sldId id="314" r:id="rId41"/>
    <p:sldId id="329" r:id="rId42"/>
    <p:sldId id="330" r:id="rId43"/>
    <p:sldId id="340" r:id="rId44"/>
    <p:sldId id="293" r:id="rId45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48"/>
    <a:srgbClr val="70AD47"/>
    <a:srgbClr val="6F3F0C"/>
    <a:srgbClr val="FCFDFA"/>
    <a:srgbClr val="EFF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สไตล์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9C79C-0F54-47C4-809D-B79235B65447}" type="datetimeFigureOut">
              <a:rPr lang="th-TH" smtClean="0"/>
              <a:t>30/04/57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39D05-B15E-46B0-998E-E44DD93E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042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599B8A4D-9375-429F-81F1-32375FF18FA8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630495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323E4220-8344-4F58-912E-982BF55FF396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377020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7B4928A7-7D52-4097-BDDE-E934D9B531E7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13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2912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2CAB82C4-D5E4-4F1D-AA50-CB8ABC93EC2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15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813318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BF5AF91B-C118-4CAE-8D5E-A071C2C005D7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16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398639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3A9BD218-F857-40FC-8452-4F07B6A8D0F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17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253057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416B039A-04FF-40B3-936D-A1BCF41042A1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18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900001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C041FE8-62A7-46DF-ABBB-881D2437DF2B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20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06849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0440C9C5-2A64-4384-9723-1344A4DEDAA0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21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003931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1CC8B28C-EE37-4383-9546-376865DB9DDF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22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206907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F97C855F-8045-4BCF-A145-5B9CAA206EC6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23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169369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BE3F447-2986-4EE5-9BFE-9E0C81615A5C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8968216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2C8F23B-45D2-4385-9C3E-5422F6913FB8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24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096961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77853EC9-72DB-4A1B-A3BD-60E3012981ED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25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7705382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1A53B68E-23C6-4B09-8E91-C8E121C5721A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26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3279240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27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9763631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28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9340254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30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1151179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31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4417203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32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2054779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33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8688886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34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548745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BE3F447-2986-4EE5-9BFE-9E0C81615A5C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1364620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EEA16B6F-4CCE-4574-888E-B7DFE67FD4D2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35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3521947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6EFF117F-9F9F-4543-BDA6-37E574C0272F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36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5768454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F0AB8C15-3753-4D64-96A5-CB29546D0DC0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37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9751735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53A244AD-18E3-4B0D-90B2-30869A2058F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38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1743531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53A244AD-18E3-4B0D-90B2-30869A2058F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39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4121398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53A244AD-18E3-4B0D-90B2-30869A2058F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40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7543996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53A244AD-18E3-4B0D-90B2-30869A2058F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41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9535752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53A244AD-18E3-4B0D-90B2-30869A2058F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42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94390465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53A244AD-18E3-4B0D-90B2-30869A2058F9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43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4434516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65AD4F0C-C0F4-4340-9CD1-A0FE38D6D4A8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44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287247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6C4CABFC-66B4-4A5F-82EB-F31C21AB4341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2073983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D094A1D4-FDB6-4F51-8B71-168B23450DD8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284721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C9444860-C04D-45B3-9D47-95E383AE9C51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803001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B7C59C1F-C4CB-4A6E-883E-42F9993731D6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887345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93D3AEA0-07F7-40AC-B12D-A1029D0FB7D8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985689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1pPr>
            <a:lvl2pPr marL="742950" indent="-28575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2pPr>
            <a:lvl3pPr marL="11430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3pPr>
            <a:lvl4pPr marL="16002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4pPr>
            <a:lvl5pPr marL="2057400" indent="-228600"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defRPr>
            </a:lvl9pPr>
          </a:lstStyle>
          <a:p>
            <a:fld id="{323E4220-8344-4F58-912E-982BF55FF396}" type="slidenum">
              <a:rPr lang="en-US" sz="1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th-TH" sz="12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86997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EB43D-9FC7-4308-9E68-8BBEE0B1C69E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141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DDA8-DAC8-481D-A424-0D9B6D848F80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257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E13F-864A-45F0-9F7C-573C6D06290D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53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9D71-BE2F-46D1-BD3D-ECD275CF41E0}" type="datetime1">
              <a:rPr lang="th-TH" smtClean="0"/>
              <a:t>30/04/57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0275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7B75-5765-495E-BA1C-63AC2263C0C9}" type="datetime1">
              <a:rPr lang="th-TH" smtClean="0"/>
              <a:t>30/04/57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415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599-158E-4D5D-9E28-A6D89ACDA3A5}" type="datetime1">
              <a:rPr lang="th-TH" smtClean="0"/>
              <a:t>30/04/57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9963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941C4-541E-452D-BC66-262E60DFFB72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9896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1C02-8266-4DC1-9895-391DA048233C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853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8C55-2F2C-483A-AEBE-0F21F8E07CF7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480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015-D128-4BAB-B834-530EA7D26B03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42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427A-8853-41BD-B391-9A1F362824AC}" type="datetime1">
              <a:rPr lang="th-TH" smtClean="0"/>
              <a:t>30/04/57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790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F72E-3567-46D2-A488-9AAEC78714E5}" type="datetime1">
              <a:rPr lang="th-TH" smtClean="0"/>
              <a:t>30/04/57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451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F187-A834-47FD-964A-19B3634AAA75}" type="datetime1">
              <a:rPr lang="th-TH" smtClean="0"/>
              <a:t>30/04/57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115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F9F4-84E8-4563-BFE0-08E687EC29C9}" type="datetime1">
              <a:rPr lang="th-TH" smtClean="0"/>
              <a:t>30/04/57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469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8F54-BEC7-4BD7-8E2C-C13B5892B005}" type="datetime1">
              <a:rPr lang="th-TH" smtClean="0"/>
              <a:t>30/04/57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692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945B-8246-4608-AE22-F71C0D88585D}" type="datetime1">
              <a:rPr lang="th-TH" smtClean="0"/>
              <a:t>30/04/57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576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ED43-620B-46E6-B43B-BA456E194CC5}" type="datetime1">
              <a:rPr lang="th-TH" smtClean="0"/>
              <a:t>30/04/57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8C9A9F-7049-4486-96DE-3EDFED581F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591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th/imgres?imgurl=http://www.grinningplanet.com/2004/06-17/farmers-market-copyright4.gif&amp;imgrefurl=http://www.grinningplanet.com/2004/06-17/farmers-markets-buy-local-food-article.htm&amp;usg=__bjDjmIwJF113p7o9n7wXdltS1Ao=&amp;h=160&amp;w=180&amp;sz=13&amp;hl=th&amp;start=3&amp;um=1&amp;tbnid=Bg-LUMFCQ90OwM:&amp;tbnh=90&amp;tbnw=101&amp;prev=/images?q=farmer+cartoon&amp;imgtype=clipart&amp;as_st=y&amp;ndsp=20&amp;hl=th&amp;sa=N&amp;um=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th/imgres?imgurl=http://www.clipartguide.com/_named_clipart_images/0511-0811-0415-3744_Cartoon_of_a_Woman_Soaking_in_a_Tub_clipart_image.jpg&amp;imgrefurl=http://www.clipartguide.com/_pages/0511-0811-0415-3744.html&amp;usg=__jNHUWUHA7MSFWP-8XbLOJZjcs5M=&amp;h=350&amp;w=287&amp;sz=82&amp;hl=th&amp;start=7&amp;um=1&amp;tbnid=NpocB1yG1QeiHM:&amp;tbnh=120&amp;tbnw=98&amp;prev=/images?q=bathing+cartoon&amp;imgtype=clipart&amp;as_st=y&amp;hl=th&amp;um=1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th/imgres?imgurl=http://www.gotopaignton.co.uk/images/cartoon%20car.gif&amp;imgrefurl=http://www.gotopaignton.co.uk/localarea.html&amp;usg=__GEXZtGji50_LZ-G0lcNJ3TW51bQ=&amp;h=310&amp;w=400&amp;sz=20&amp;hl=th&amp;start=62&amp;um=1&amp;tbnid=RnqG784fsfi-cM:&amp;tbnh=96&amp;tbnw=124&amp;prev=/images?q=traveling+cartoon&amp;imgtype=clipart&amp;as_st=y&amp;hl=th&amp;sa=N&amp;start=42&amp;um=1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th/imgres?imgurl=http://www.worksuckz.com/images/work_cartoon.gif&amp;imgrefurl=http://malpalspowwows.blogspot.com/2008_09_30_archive.html&amp;usg=__fFNNvP73ksd4I3JZu7STNwgPZv4=&amp;h=187&amp;w=225&amp;sz=5&amp;hl=th&amp;start=3&amp;um=1&amp;tbnid=ElZtrRyUvkDcLM:&amp;tbnh=90&amp;tbnw=108&amp;prev=/images?q=working+cartoon&amp;hl=th&amp;sa=G&amp;um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256728" y="1712935"/>
            <a:ext cx="9247884" cy="2262781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solidFill>
                  <a:srgbClr val="003048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มาตรฐานการจัดจำแนก</a:t>
            </a:r>
            <a:r>
              <a:rPr lang="th-TH" sz="6000" b="1" dirty="0" smtClean="0">
                <a:solidFill>
                  <a:srgbClr val="003048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กิจกรรม</a:t>
            </a:r>
            <a:br>
              <a:rPr lang="th-TH" sz="6000" b="1" dirty="0" smtClean="0">
                <a:solidFill>
                  <a:srgbClr val="003048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6000" b="1" dirty="0" smtClean="0">
                <a:solidFill>
                  <a:srgbClr val="003048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</a:t>
            </a:r>
            <a:r>
              <a:rPr lang="th-TH" sz="6000" b="1" dirty="0">
                <a:solidFill>
                  <a:srgbClr val="003048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ใช้เวลาตาม</a:t>
            </a:r>
            <a:r>
              <a:rPr lang="th-TH" sz="6000" b="1" dirty="0" smtClean="0">
                <a:solidFill>
                  <a:srgbClr val="003048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สากล</a:t>
            </a:r>
            <a:endParaRPr lang="th-TH" sz="6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589213" y="5862181"/>
            <a:ext cx="8915399" cy="567574"/>
          </a:xfrm>
        </p:spPr>
        <p:txBody>
          <a:bodyPr>
            <a:normAutofit lnSpcReduction="10000"/>
          </a:bodyPr>
          <a:lstStyle/>
          <a:p>
            <a:pPr algn="r"/>
            <a:r>
              <a:rPr lang="th-TH" sz="3200" b="1" dirty="0">
                <a:solidFill>
                  <a:srgbClr val="003048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กลุ่มมาตรฐานสถิติ สำนักบริหารจัดการระบบสถิติ</a:t>
            </a:r>
            <a:endParaRPr lang="th-TH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1161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609656" y="3671612"/>
            <a:ext cx="72723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01112  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011120</a:t>
            </a:r>
            <a:r>
              <a:rPr lang="th-TH" sz="24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เวลา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ทำงานในงานอื่นๆ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609656" y="4262325"/>
            <a:ext cx="8377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01113  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011130</a:t>
            </a:r>
            <a:r>
              <a:rPr lang="th-TH" sz="2400" b="1" dirty="0">
                <a:latin typeface="+mn-lt"/>
                <a:cs typeface="+mn-cs"/>
              </a:rPr>
              <a:t>   </a:t>
            </a:r>
            <a:r>
              <a:rPr lang="th-TH" sz="2400" b="1" dirty="0" smtClean="0">
                <a:latin typeface="+mn-lt"/>
                <a:cs typeface="+mn-cs"/>
              </a:rPr>
              <a:t>  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เวลา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ทำงานของนักเรียน/นักศึกษาฝึกงาน  และตำแหน่งที่เกี่ยวข้อง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438071" y="989665"/>
            <a:ext cx="1023018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ประเภทหลัก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01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            	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ทำงานในหน่วยงานเอกชน องค์การที่ไม่แสวงหากำไร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หน่วยงานรัฐบาล </a:t>
            </a:r>
          </a:p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                                               และ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รัฐวิสาหกิจ (การทำงานในระบบ)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555925" y="1994966"/>
            <a:ext cx="8518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ประเภท     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011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         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	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กิจกรรมหลัก 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: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การทำงานในระบบ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558926" y="2520951"/>
            <a:ext cx="8518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หมวด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      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0111</a:t>
            </a:r>
            <a:r>
              <a:rPr lang="en-US" sz="2400" b="1" dirty="0" smtClean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   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	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เวลา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ทำงานในระบบ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566863" y="3113088"/>
            <a:ext cx="7942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หมู่          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01111   </a:t>
            </a:r>
            <a:r>
              <a:rPr lang="th-TH" sz="2400" b="1" dirty="0" smtClean="0">
                <a:latin typeface="+mn-lt"/>
                <a:cs typeface="+mn-cs"/>
              </a:rPr>
              <a:t> </a:t>
            </a:r>
            <a:r>
              <a:rPr lang="th-TH" sz="2400" b="1" dirty="0">
                <a:latin typeface="+mn-lt"/>
                <a:cs typeface="+mn-cs"/>
              </a:rPr>
              <a:t>	</a:t>
            </a:r>
            <a:r>
              <a:rPr lang="th-TH" sz="2400" b="1" dirty="0">
                <a:latin typeface="Angsana New" panose="02020603050405020304" pitchFamily="18" charset="-34"/>
                <a:cs typeface="+mn-cs"/>
              </a:rPr>
              <a:t>  </a:t>
            </a:r>
            <a:r>
              <a:rPr lang="th-TH" sz="2400" b="1" dirty="0" smtClean="0">
                <a:latin typeface="Angsana New" panose="02020603050405020304" pitchFamily="18" charset="-34"/>
                <a:cs typeface="+mn-cs"/>
              </a:rPr>
              <a:t>              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เวลา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ทำงานในงานหลัก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609656" y="5861991"/>
            <a:ext cx="7367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0111x</a:t>
            </a:r>
            <a:r>
              <a:rPr lang="th-TH" sz="2400" b="1" dirty="0">
                <a:latin typeface="+mn-lt"/>
                <a:cs typeface="+mn-cs"/>
              </a:rPr>
              <a:t>	         </a:t>
            </a:r>
            <a:r>
              <a:rPr lang="th-TH" sz="2400" b="1" dirty="0" smtClean="0">
                <a:latin typeface="+mn-lt"/>
                <a:cs typeface="+mn-cs"/>
              </a:rPr>
              <a:t>   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เวลา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ทำงาน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ในระบบ  ซึ่งมิได้ระบุรายละเอียด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609656" y="4766852"/>
            <a:ext cx="7677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01114  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011140</a:t>
            </a:r>
            <a:r>
              <a:rPr lang="th-TH" sz="24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latin typeface="+mn-lt"/>
                <a:cs typeface="+mn-cs"/>
              </a:rPr>
              <a:t>  </a:t>
            </a:r>
            <a:r>
              <a:rPr lang="th-TH" sz="2400" b="1" dirty="0" smtClean="0">
                <a:latin typeface="+mn-lt"/>
                <a:cs typeface="+mn-cs"/>
              </a:rPr>
              <a:t>  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หยุดพักช่วงสั้นๆ  และการถูกรบกวนขณะทำงาน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609656" y="5370085"/>
            <a:ext cx="79007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01115  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011150</a:t>
            </a:r>
            <a:r>
              <a:rPr lang="th-TH" sz="2400" b="1" dirty="0">
                <a:latin typeface="+mn-lt"/>
                <a:cs typeface="+mn-cs"/>
              </a:rPr>
              <a:t>   </a:t>
            </a:r>
            <a:r>
              <a:rPr lang="th-TH" sz="2400" b="1" dirty="0" smtClean="0">
                <a:latin typeface="+mn-lt"/>
                <a:cs typeface="+mn-cs"/>
              </a:rPr>
              <a:t>  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ฝึกอบรมและการเรียนที่เกี่ยวข้องกับการทำงานในระบบ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79198" y="221053"/>
            <a:ext cx="7832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ตัวอย่างโครงสร้างการทำงานใน</a:t>
            </a:r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ระบบ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30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196171" y="506384"/>
            <a:ext cx="8632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altLang="zh-CN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แนวคิดในการลงรหัสกิจกรรมการทำงานในระบบ 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234880" y="1449758"/>
            <a:ext cx="1023896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thaiDist" eaLnBrk="1" hangingPunct="1">
              <a:spcBef>
                <a:spcPct val="0"/>
              </a:spcBef>
              <a:buSzPct val="50000"/>
              <a:buFontTx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1.  ในกรณีที่มีการพักเบรคระหว่างการทำงาน   (เนื่องมาจากเหตุผลส่วนตัว  เช่น สูบบุหรี่ ดื่มกาแฟ โทรศัพท์ส่วนตัว) ให้ลงรหัสกิจกรรมที่เกิดขึ้นในช่วงพักเบรค เป็นกิจกรรมหลัก  และลงรหัส  </a:t>
            </a:r>
            <a:r>
              <a:rPr lang="th-TH" altLang="zh-CN" sz="2800" b="1" dirty="0">
                <a:solidFill>
                  <a:schemeClr val="accent2">
                    <a:lumMod val="75000"/>
                  </a:schemeClr>
                </a:solidFill>
                <a:latin typeface="Angsana New" panose="02020603050405020304" pitchFamily="18" charset="-34"/>
                <a:cs typeface="+mn-cs"/>
              </a:rPr>
              <a:t>01114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  <a:r>
              <a:rPr lang="en-US" altLang="zh-CN" sz="2800" b="1" dirty="0">
                <a:solidFill>
                  <a:srgbClr val="003048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“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การหยุดพักช่วงสั้นๆ และการถูกรบกวนขณะทำงาน</a:t>
            </a:r>
            <a:r>
              <a:rPr lang="en-US" altLang="zh-CN" sz="2800" b="1" dirty="0">
                <a:solidFill>
                  <a:srgbClr val="003048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”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เป็นกิจกรรมรอง </a:t>
            </a:r>
          </a:p>
        </p:txBody>
      </p:sp>
      <p:sp>
        <p:nvSpPr>
          <p:cNvPr id="602120" name="Text Box 8"/>
          <p:cNvSpPr txBox="1">
            <a:spLocks noChangeArrowheads="1"/>
          </p:cNvSpPr>
          <p:nvPr/>
        </p:nvSpPr>
        <p:spPr bwMode="auto">
          <a:xfrm>
            <a:off x="1234880" y="3563548"/>
            <a:ext cx="1023896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thaiDist" eaLnBrk="1" hangingPunct="1">
              <a:spcBef>
                <a:spcPct val="0"/>
              </a:spcBef>
              <a:buSzPct val="50000"/>
              <a:buFontTx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2.  ในช่วงเวลาพักกลางวัน ถ้าไม่มีกิจกรรมเกิดขึ้นในช่วงเวลาพักกลางวัน ให้ลงรหัส  </a:t>
            </a:r>
            <a:r>
              <a:rPr lang="th-TH" altLang="zh-CN" sz="2800" b="1" dirty="0">
                <a:solidFill>
                  <a:srgbClr val="6F3F0C"/>
                </a:solidFill>
                <a:latin typeface="Angsana New" panose="02020603050405020304" pitchFamily="18" charset="-34"/>
                <a:cs typeface="+mn-cs"/>
              </a:rPr>
              <a:t>01122 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</a:t>
            </a:r>
            <a:r>
              <a:rPr lang="en-US" altLang="zh-CN" sz="2800" b="1" dirty="0">
                <a:solidFill>
                  <a:srgbClr val="003048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“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การหยุดพักกลางวันจากการทำงาน </a:t>
            </a:r>
            <a:r>
              <a:rPr lang="en-US" altLang="zh-CN" sz="2800" b="1" dirty="0">
                <a:solidFill>
                  <a:srgbClr val="003048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”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เป็นกิจกรรมหลัก แต่ถ้ามีกิจกรรมต่างๆ เกิดขึ้น เช่น รับประทานอาหาร พูดคุย ซื้อสินค้า ฯลฯ ให้ลงรหัสกิจกรรมที่เกิดขึ้น เป็นกิจกรรมหลัก และลงรหัส  </a:t>
            </a:r>
            <a:r>
              <a:rPr lang="th-TH" altLang="zh-CN" sz="2800" b="1" dirty="0">
                <a:solidFill>
                  <a:srgbClr val="6F3F0C"/>
                </a:solidFill>
                <a:latin typeface="Angsana New" panose="02020603050405020304" pitchFamily="18" charset="-34"/>
                <a:cs typeface="+mn-cs"/>
              </a:rPr>
              <a:t>01122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เป็นกิจกรรมรองเสมอ </a:t>
            </a: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56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1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145030"/>
              </p:ext>
            </p:extLst>
          </p:nvPr>
        </p:nvGraphicFramePr>
        <p:xfrm>
          <a:off x="1553228" y="931555"/>
          <a:ext cx="10496810" cy="5800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769"/>
                <a:gridCol w="1741118"/>
                <a:gridCol w="839244"/>
                <a:gridCol w="1653435"/>
                <a:gridCol w="676406"/>
                <a:gridCol w="651353"/>
                <a:gridCol w="713984"/>
                <a:gridCol w="638827"/>
                <a:gridCol w="647887"/>
                <a:gridCol w="729976"/>
                <a:gridCol w="726510"/>
                <a:gridCol w="626301"/>
              </a:tblGrid>
              <a:tr h="212942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กิจกรรมหลัก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กิจกรรมรอง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ก่อให้เกิดรายได้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ใช่..........1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ไม่ใช่......2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เพื่ออะไร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ตนเอง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การทำงาน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ที่ไหน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ที่ครัวเรือนนี้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ที่ครัวเรือนอื่น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สถานที่ทำงาน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ที่สาธารณะ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ร้านค้า/สถานบริการ/สถานบันเทิง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สถานที่ศึกษา/ที่เรียน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กับใคร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ทำคนเดียว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เพื่อนร่วมงาน 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3255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 8.00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ทำงาน                01111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5733"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33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10.00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ดื่มกาแฟ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           15122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10.00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พัก</a:t>
                      </a:r>
                      <a:r>
                        <a:rPr lang="th-TH" sz="1800" b="1" dirty="0" err="1" smtClean="0">
                          <a:latin typeface="Arial" panose="020B0604020202020204" pitchFamily="34" charset="0"/>
                        </a:rPr>
                        <a:t>เบรค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01114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53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10.10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ทำงาน                01111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86"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86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กินข้าว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              15121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       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พักเที่ยง           01122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87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              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87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12.20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เดินไปธนาคาร  06200</a:t>
                      </a:r>
                    </a:p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12.20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4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32781" name="กลุ่ม 32780"/>
          <p:cNvGrpSpPr/>
          <p:nvPr/>
        </p:nvGrpSpPr>
        <p:grpSpPr>
          <a:xfrm>
            <a:off x="8410961" y="2638273"/>
            <a:ext cx="3468452" cy="329025"/>
            <a:chOff x="8373383" y="2513012"/>
            <a:chExt cx="3468452" cy="329025"/>
          </a:xfrm>
        </p:grpSpPr>
        <p:sp>
          <p:nvSpPr>
            <p:cNvPr id="187" name="Rectangle 627"/>
            <p:cNvSpPr>
              <a:spLocks noChangeArrowheads="1"/>
            </p:cNvSpPr>
            <p:nvPr/>
          </p:nvSpPr>
          <p:spPr bwMode="auto">
            <a:xfrm>
              <a:off x="8373383" y="2513012"/>
              <a:ext cx="400832" cy="175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188" name="Rectangle 627"/>
            <p:cNvSpPr>
              <a:spLocks noChangeArrowheads="1"/>
            </p:cNvSpPr>
            <p:nvPr/>
          </p:nvSpPr>
          <p:spPr bwMode="auto">
            <a:xfrm>
              <a:off x="9666675" y="2549470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189" name="Rectangle 627"/>
            <p:cNvSpPr>
              <a:spLocks noChangeArrowheads="1"/>
            </p:cNvSpPr>
            <p:nvPr/>
          </p:nvSpPr>
          <p:spPr bwMode="auto">
            <a:xfrm>
              <a:off x="11200485" y="2564224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</p:grpSp>
      <p:sp>
        <p:nvSpPr>
          <p:cNvPr id="207" name="TextBox 1"/>
          <p:cNvSpPr txBox="1"/>
          <p:nvPr/>
        </p:nvSpPr>
        <p:spPr>
          <a:xfrm>
            <a:off x="3446246" y="186731"/>
            <a:ext cx="7568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ตัวอย่างการลงรหัสของการทำงานใน</a:t>
            </a:r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ระบบ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08" name="Rectangle 626"/>
          <p:cNvSpPr>
            <a:spLocks noChangeArrowheads="1"/>
          </p:cNvSpPr>
          <p:nvPr/>
        </p:nvSpPr>
        <p:spPr bwMode="auto">
          <a:xfrm>
            <a:off x="1587262" y="3473731"/>
            <a:ext cx="780158" cy="34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 </a:t>
            </a:r>
          </a:p>
        </p:txBody>
      </p:sp>
      <p:sp>
        <p:nvSpPr>
          <p:cNvPr id="210" name="Rectangle 626"/>
          <p:cNvSpPr>
            <a:spLocks noChangeArrowheads="1"/>
          </p:cNvSpPr>
          <p:nvPr/>
        </p:nvSpPr>
        <p:spPr bwMode="auto">
          <a:xfrm>
            <a:off x="1587262" y="4791051"/>
            <a:ext cx="780158" cy="34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>
                <a:latin typeface="Angsana New" panose="02020603050405020304" pitchFamily="18" charset="-34"/>
                <a:sym typeface="Symbol" panose="05050102010706020507" pitchFamily="18" charset="2"/>
              </a:rPr>
              <a:t>  </a:t>
            </a:r>
          </a:p>
        </p:txBody>
      </p:sp>
      <p:grpSp>
        <p:nvGrpSpPr>
          <p:cNvPr id="3" name="กลุ่ม 2"/>
          <p:cNvGrpSpPr/>
          <p:nvPr/>
        </p:nvGrpSpPr>
        <p:grpSpPr>
          <a:xfrm>
            <a:off x="1624840" y="3101715"/>
            <a:ext cx="230188" cy="244475"/>
            <a:chOff x="2232764" y="2049529"/>
            <a:chExt cx="230188" cy="244475"/>
          </a:xfrm>
        </p:grpSpPr>
        <p:sp>
          <p:nvSpPr>
            <p:cNvPr id="17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18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19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25" name="กลุ่ม 24"/>
          <p:cNvGrpSpPr/>
          <p:nvPr/>
        </p:nvGrpSpPr>
        <p:grpSpPr>
          <a:xfrm>
            <a:off x="1612411" y="3930472"/>
            <a:ext cx="230188" cy="244475"/>
            <a:chOff x="2232764" y="2049529"/>
            <a:chExt cx="230188" cy="244475"/>
          </a:xfrm>
        </p:grpSpPr>
        <p:sp>
          <p:nvSpPr>
            <p:cNvPr id="26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27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28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29" name="กลุ่ม 28"/>
          <p:cNvGrpSpPr/>
          <p:nvPr/>
        </p:nvGrpSpPr>
        <p:grpSpPr>
          <a:xfrm>
            <a:off x="4219641" y="3942998"/>
            <a:ext cx="230188" cy="244475"/>
            <a:chOff x="2232764" y="2049529"/>
            <a:chExt cx="230188" cy="244475"/>
          </a:xfrm>
        </p:grpSpPr>
        <p:sp>
          <p:nvSpPr>
            <p:cNvPr id="30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1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32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37" name="กลุ่ม 36"/>
          <p:cNvGrpSpPr/>
          <p:nvPr/>
        </p:nvGrpSpPr>
        <p:grpSpPr>
          <a:xfrm>
            <a:off x="1614163" y="5258293"/>
            <a:ext cx="230188" cy="244475"/>
            <a:chOff x="2232764" y="2049529"/>
            <a:chExt cx="230188" cy="244475"/>
          </a:xfrm>
        </p:grpSpPr>
        <p:sp>
          <p:nvSpPr>
            <p:cNvPr id="38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9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0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1" name="กลุ่ม 40"/>
          <p:cNvGrpSpPr/>
          <p:nvPr/>
        </p:nvGrpSpPr>
        <p:grpSpPr>
          <a:xfrm>
            <a:off x="1624763" y="6147628"/>
            <a:ext cx="230188" cy="244475"/>
            <a:chOff x="2232764" y="2049529"/>
            <a:chExt cx="230188" cy="244475"/>
          </a:xfrm>
        </p:grpSpPr>
        <p:sp>
          <p:nvSpPr>
            <p:cNvPr id="42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43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4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5" name="กลุ่ม 44"/>
          <p:cNvGrpSpPr/>
          <p:nvPr/>
        </p:nvGrpSpPr>
        <p:grpSpPr>
          <a:xfrm>
            <a:off x="4219641" y="5244005"/>
            <a:ext cx="230188" cy="244475"/>
            <a:chOff x="2232764" y="2049529"/>
            <a:chExt cx="230188" cy="244475"/>
          </a:xfrm>
        </p:grpSpPr>
        <p:sp>
          <p:nvSpPr>
            <p:cNvPr id="46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47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8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9" name="กลุ่ม 48"/>
          <p:cNvGrpSpPr/>
          <p:nvPr/>
        </p:nvGrpSpPr>
        <p:grpSpPr>
          <a:xfrm>
            <a:off x="1587262" y="4391911"/>
            <a:ext cx="230188" cy="244475"/>
            <a:chOff x="2232764" y="2049529"/>
            <a:chExt cx="230188" cy="244475"/>
          </a:xfrm>
        </p:grpSpPr>
        <p:sp>
          <p:nvSpPr>
            <p:cNvPr id="50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51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52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sp>
        <p:nvSpPr>
          <p:cNvPr id="57" name="Oval 664"/>
          <p:cNvSpPr>
            <a:spLocks noChangeArrowheads="1"/>
          </p:cNvSpPr>
          <p:nvPr/>
        </p:nvSpPr>
        <p:spPr bwMode="auto">
          <a:xfrm>
            <a:off x="4219641" y="6147628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8" name="Oval 664"/>
          <p:cNvSpPr>
            <a:spLocks noChangeArrowheads="1"/>
          </p:cNvSpPr>
          <p:nvPr/>
        </p:nvSpPr>
        <p:spPr bwMode="auto">
          <a:xfrm>
            <a:off x="4212497" y="5712066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9" name="Oval 664"/>
          <p:cNvSpPr>
            <a:spLocks noChangeArrowheads="1"/>
          </p:cNvSpPr>
          <p:nvPr/>
        </p:nvSpPr>
        <p:spPr bwMode="auto">
          <a:xfrm>
            <a:off x="1628656" y="5726251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27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1687692" y="1977221"/>
            <a:ext cx="967147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altLang="zh-CN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กิจกรรมการผลิตสินค้าและบริการที่ดำเนินงานโดย</a:t>
            </a:r>
            <a:r>
              <a:rPr lang="th-TH" altLang="zh-CN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ครัวเรือน</a:t>
            </a:r>
          </a:p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(ประเภทหลัก </a:t>
            </a:r>
            <a:r>
              <a:rPr lang="en-US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02 – 05)</a:t>
            </a:r>
            <a:endParaRPr lang="en-GB" sz="40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36871" name="Picture 11" descr="farmers-market-copyright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187" y="3912315"/>
            <a:ext cx="1441450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276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616701" y="843511"/>
            <a:ext cx="1057529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sz="26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02</a:t>
            </a:r>
            <a:r>
              <a:rPr lang="th-TH" altLang="zh-CN" sz="2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ทำงานในกิจกรรมการผลิตขั้นต้นของครัวเรือน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กิจกรรมการเกษตร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การล่าสัตว์ 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 การป่าไม้ การประมง การทำเหมืองแร่ หรือเหมืองหิน)</a:t>
            </a:r>
            <a:r>
              <a:rPr lang="en-US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sz="2600" b="1" dirty="0" smtClean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</a:t>
            </a:r>
            <a:r>
              <a:rPr lang="th-TH" altLang="zh-CN" sz="26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หลัก 03</a:t>
            </a:r>
            <a:r>
              <a:rPr lang="th-TH" altLang="zh-CN" sz="2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การทำงานในกิจกรรมที่ไม่ใช่การผลิตขั้นต้นของครัวเรือน 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ผลิตสินค้า 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 เช่น  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การผลิตผลิตภัณฑ์อาหารและเครื่องดื่ม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ผลิตสิ่งทอ เป็นต้น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รวมถึง 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ขาย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 สินค้า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ที่ผลิตขึ้นเองด้วย)</a:t>
            </a:r>
            <a:r>
              <a:rPr lang="en-US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endParaRPr lang="th-TH" altLang="zh-CN" sz="26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sz="26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04</a:t>
            </a:r>
            <a:r>
              <a:rPr lang="th-TH" altLang="zh-CN" sz="2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การทำงานในกิจกรรมการก่อสร้างของครัวเรือน</a:t>
            </a:r>
            <a:r>
              <a:rPr lang="en-US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กิจกรรมการก่อสร้าง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รวมถึงการ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 ก่อสร้าง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บ้านของตนเอง)</a:t>
            </a:r>
          </a:p>
          <a:p>
            <a:pPr algn="thaiDist">
              <a:buSzPct val="50000"/>
              <a:buFontTx/>
              <a:buNone/>
            </a:pPr>
            <a:r>
              <a:rPr lang="th-TH" altLang="zh-CN" sz="26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05</a:t>
            </a:r>
            <a:r>
              <a:rPr lang="th-TH" altLang="zh-CN" sz="2600" b="1" dirty="0">
                <a:solidFill>
                  <a:srgbClr val="00578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การทำงานด้านการให้บริการที่ก่อให้เกิดรายได้ของ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ครัวเรือน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การให้บริการ  </a:t>
            </a:r>
          </a:p>
          <a:p>
            <a:pPr algn="thaiDist">
              <a:buSzPct val="50000"/>
              <a:buFontTx/>
              <a:buNone/>
            </a:pP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 เช่น  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การขายอาหาร การขายส่ง/ขายปลีก    การให้เช่าที่พักอาศัย </a:t>
            </a:r>
            <a:endParaRPr lang="th-TH" altLang="zh-CN" sz="2600" b="1" dirty="0" smtClean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buSzPct val="50000"/>
              <a:buFontTx/>
              <a:buNone/>
            </a:pP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 การ</a:t>
            </a:r>
            <a:r>
              <a:rPr lang="th-TH" altLang="zh-CN" sz="2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ขนส่ง การสอนพิเศษ  เป็นต้น</a:t>
            </a:r>
            <a:r>
              <a:rPr lang="th-TH" altLang="zh-CN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                          </a:t>
            </a:r>
            <a:endParaRPr lang="th-TH" altLang="zh-CN" sz="26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436396" y="207284"/>
            <a:ext cx="92273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SzPct val="50000"/>
              <a:buFontTx/>
              <a:buNone/>
            </a:pPr>
            <a:r>
              <a:rPr lang="th-TH" altLang="zh-CN" sz="3200" b="1" dirty="0">
                <a:solidFill>
                  <a:srgbClr val="003048"/>
                </a:solidFill>
              </a:rPr>
              <a:t>กิจกรรมการผลิตสินค้าและบริการที่ดำเนินงานโดยครัวเรือน </a:t>
            </a:r>
            <a:endParaRPr lang="en-US" sz="3200" b="1" dirty="0">
              <a:solidFill>
                <a:srgbClr val="003048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436396" y="5565338"/>
            <a:ext cx="1075560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Pct val="50000"/>
              <a:buNone/>
            </a:pPr>
            <a:r>
              <a:rPr lang="th-TH" altLang="zh-CN" sz="26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เป็นการทำงาน</a:t>
            </a:r>
            <a:r>
              <a:rPr lang="th-TH" altLang="zh-CN" sz="26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ที่ไม่ต้องมีตารางเวลาในการทำงานและพักกลางวันที่แน่นอน (ไม่รวมหน่วยงานที่เป็นนิติบุคคล</a:t>
            </a:r>
            <a:r>
              <a:rPr lang="th-TH" sz="2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ไม่ว่าจะจดทะเบียนหรือไม่ก็ตาม ให้จัดไว้ในประเภทหลัก 01) </a:t>
            </a:r>
            <a:endParaRPr lang="th-TH" altLang="zh-CN" sz="2600" b="1" dirty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5797638" y="4988391"/>
            <a:ext cx="504825" cy="399149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2800">
              <a:solidFill>
                <a:srgbClr val="005986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698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4" name="Text Box 4"/>
          <p:cNvSpPr txBox="1">
            <a:spLocks noChangeArrowheads="1"/>
          </p:cNvSpPr>
          <p:nvPr/>
        </p:nvSpPr>
        <p:spPr bwMode="auto">
          <a:xfrm>
            <a:off x="1653436" y="2402936"/>
            <a:ext cx="9920613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buSzPct val="60000"/>
              <a:buFontTx/>
              <a:buBlip>
                <a:blip r:embed="rId3"/>
              </a:buBlip>
              <a:defRPr/>
            </a:pPr>
            <a:r>
              <a:rPr lang="th-TH" altLang="zh-CN" sz="3600" dirty="0">
                <a:solidFill>
                  <a:srgbClr val="003048"/>
                </a:solidFill>
              </a:rPr>
              <a:t>   </a:t>
            </a:r>
            <a:r>
              <a:rPr lang="th-TH" sz="3200" b="1" dirty="0">
                <a:solidFill>
                  <a:srgbClr val="003048"/>
                </a:solidFill>
              </a:rPr>
              <a:t>กิจกรรมหลัก </a:t>
            </a:r>
            <a:r>
              <a:rPr lang="en-US" sz="3200" b="1" dirty="0">
                <a:solidFill>
                  <a:srgbClr val="003048"/>
                </a:solidFill>
              </a:rPr>
              <a:t>:</a:t>
            </a:r>
            <a:r>
              <a:rPr lang="th-TH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h-TH" sz="3200" b="1" dirty="0">
                <a:solidFill>
                  <a:srgbClr val="003048"/>
                </a:solidFill>
              </a:rPr>
              <a:t>เวลาทำงานในกิจกรรมการผลิตสินค้าและบริการ</a:t>
            </a:r>
            <a:endParaRPr lang="th-TH" altLang="zh-CN" sz="3200" b="1" dirty="0">
              <a:solidFill>
                <a:srgbClr val="003048"/>
              </a:solidFill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653436" y="3367442"/>
            <a:ext cx="9014564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altLang="zh-CN" sz="3600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กิจกรรมที่เกี่ยวข้อง </a:t>
            </a:r>
            <a:r>
              <a:rPr lang="en-US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การหางานทำหรือการก่อตั้งธุรกิจ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653436" y="4308499"/>
            <a:ext cx="8104339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altLang="zh-CN" sz="3600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เดินทางที่เกี่ยวข้องกับกิจกรรมการผลิตสินค้าและบริการ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653436" y="5228622"/>
            <a:ext cx="102087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9263" indent="-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การทำงานในกิจกรรมการผลิตสินค้าและบริการ ซึ่งมิได้จัดประเภทไว้ในที่อื่น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1072" y="428785"/>
            <a:ext cx="110371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โครงสร้างประเภทของ</a:t>
            </a:r>
            <a:r>
              <a:rPr lang="th-TH" altLang="zh-CN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กิจกรรมการผลิตสินค้าและ</a:t>
            </a:r>
            <a:r>
              <a:rPr lang="th-TH" altLang="zh-CN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บริการ</a:t>
            </a:r>
          </a:p>
          <a:p>
            <a:pPr algn="ctr">
              <a:spcBef>
                <a:spcPct val="50000"/>
              </a:spcBef>
            </a:pPr>
            <a:r>
              <a:rPr lang="th-TH" altLang="zh-CN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ที่</a:t>
            </a:r>
            <a:r>
              <a:rPr lang="th-TH" altLang="zh-CN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ดำเนินงานโดยครัวเรือน 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648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532204" y="1266932"/>
            <a:ext cx="10419389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ประเภทหลัก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03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          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ทำงานในกิจกรรมที่ไม่ใช่การผลิตขั้นต้นของ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ครัวเรือน</a:t>
            </a:r>
            <a:endParaRPr lang="en-US" sz="2400" b="1" dirty="0" smtClean="0">
              <a:solidFill>
                <a:srgbClr val="003048"/>
              </a:solidFill>
              <a:latin typeface="+mn-lt"/>
              <a:cs typeface="+mn-cs"/>
            </a:endParaRPr>
          </a:p>
          <a:p>
            <a:pPr>
              <a:spcBef>
                <a:spcPct val="50000"/>
              </a:spcBef>
              <a:buSzPct val="115000"/>
              <a:buNone/>
            </a:pPr>
            <a:r>
              <a:rPr lang="en-US" sz="2400" b="1" dirty="0" smtClean="0"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ประเภท     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031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       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กิจกรรม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หลัก 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: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เวลาทำงานในกิจกรรมที่ไม่ใช่การผลิตขั้นต้น</a:t>
            </a:r>
            <a:endParaRPr lang="en-US" sz="2400" b="1" dirty="0">
              <a:solidFill>
                <a:srgbClr val="003048"/>
              </a:solidFill>
              <a:latin typeface="+mn-lt"/>
              <a:cs typeface="+mn-cs"/>
            </a:endParaRPr>
          </a:p>
          <a:p>
            <a:pPr>
              <a:spcBef>
                <a:spcPct val="50000"/>
              </a:spcBef>
              <a:buSzPct val="115000"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หมวด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      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0311</a:t>
            </a:r>
            <a:r>
              <a:rPr lang="en-US" sz="2400" b="1" dirty="0" smtClean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      เวลา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ทำงานในกิจกรรมที่ไม่ใช่การผลิตขั้นต้น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  <a:p>
            <a:pPr>
              <a:spcBef>
                <a:spcPct val="50000"/>
              </a:spcBef>
              <a:buSzPct val="115000"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หมู่          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 03111</a:t>
            </a:r>
            <a:r>
              <a:rPr lang="en-US" sz="2400" b="1" dirty="0" smtClean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     กระบวนการ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ผลิตผลิตภัณฑ์อาหาร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  <a:p>
            <a:pPr>
              <a:spcBef>
                <a:spcPct val="50000"/>
              </a:spcBef>
              <a:buSzPct val="115000"/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                  03112</a:t>
            </a:r>
            <a:r>
              <a:rPr lang="en-US" sz="2400" b="1" dirty="0" smtClean="0">
                <a:solidFill>
                  <a:srgbClr val="005986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5986"/>
                </a:solidFill>
                <a:latin typeface="+mn-lt"/>
                <a:cs typeface="+mn-cs"/>
              </a:rPr>
              <a:t>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  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ผลิตผลิตภัณฑ์อาหารและเครื่องดื่มอื่นๆ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  <a:p>
            <a:pPr>
              <a:spcBef>
                <a:spcPct val="50000"/>
              </a:spcBef>
              <a:buSzPct val="115000"/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                  03113 </a:t>
            </a:r>
            <a:r>
              <a:rPr lang="th-TH" sz="2400" b="1" dirty="0" smtClean="0">
                <a:solidFill>
                  <a:srgbClr val="005986"/>
                </a:solidFill>
                <a:latin typeface="+mn-lt"/>
                <a:cs typeface="+mn-cs"/>
              </a:rPr>
              <a:t>  </a:t>
            </a:r>
            <a:r>
              <a:rPr lang="th-TH" sz="2400" b="1" dirty="0" smtClean="0">
                <a:latin typeface="+mn-lt"/>
                <a:cs typeface="+mn-cs"/>
              </a:rPr>
              <a:t>     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ผลิตสิ่งทอ  เครื่องแต่งกาย  เครื่องหนัง  และผลิตภัณฑ์ที่เกี่ยวข้อง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  <a:p>
            <a:pPr>
              <a:spcBef>
                <a:spcPct val="50000"/>
              </a:spcBef>
              <a:buSzPct val="115000"/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                  03114 </a:t>
            </a:r>
            <a:r>
              <a:rPr lang="th-TH" sz="2400" b="1" dirty="0" smtClean="0">
                <a:solidFill>
                  <a:srgbClr val="005986"/>
                </a:solidFill>
                <a:latin typeface="+mn-lt"/>
                <a:cs typeface="+mn-cs"/>
              </a:rPr>
              <a:t>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  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ผลิตงานหัตถกรรมจากวัสดุทุกชนิด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  <a:p>
            <a:pPr>
              <a:spcBef>
                <a:spcPct val="50000"/>
              </a:spcBef>
              <a:buSzPct val="115000"/>
              <a:buNone/>
            </a:pPr>
            <a:endParaRPr lang="en-US" sz="2400" b="1" dirty="0" smtClean="0">
              <a:latin typeface="+mn-lt"/>
              <a:cs typeface="+mn-cs"/>
            </a:endParaRPr>
          </a:p>
          <a:p>
            <a:pPr>
              <a:spcBef>
                <a:spcPct val="0"/>
              </a:spcBef>
              <a:buSzPct val="115000"/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                  0311x</a:t>
            </a: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	</a:t>
            </a:r>
            <a:r>
              <a:rPr lang="th-TH" sz="2400" b="1" dirty="0">
                <a:latin typeface="+mn-lt"/>
                <a:cs typeface="+mn-cs"/>
              </a:rPr>
              <a:t> </a:t>
            </a:r>
            <a:r>
              <a:rPr lang="th-TH" sz="2400" b="1" dirty="0" smtClean="0">
                <a:latin typeface="+mn-lt"/>
                <a:cs typeface="+mn-cs"/>
              </a:rPr>
              <a:t>    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เวลา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ทำงานในกิจกรรมที่ไม่ใช่การผลิตขั้นต้นของ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ครัวเรือน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ซึ่งมิได้ระบุ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รายละเอียด</a:t>
            </a:r>
            <a:endParaRPr lang="en-US" sz="2400" b="1" dirty="0">
              <a:solidFill>
                <a:srgbClr val="003048"/>
              </a:solidFill>
              <a:latin typeface="+mn-lt"/>
              <a:cs typeface="+mn-cs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 rot="5400000">
            <a:off x="2871368" y="4902742"/>
            <a:ext cx="474826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000" dirty="0">
                <a:solidFill>
                  <a:schemeClr val="accent2"/>
                </a:solidFill>
                <a:latin typeface="Times New Roman" panose="02020603050405020304" pitchFamily="18" charset="0"/>
                <a:cs typeface="KodchiangUPC" panose="02020603050405020304" pitchFamily="18" charset="-34"/>
              </a:rPr>
              <a:t>…</a:t>
            </a:r>
            <a:endParaRPr lang="th-TH" sz="3000" dirty="0">
              <a:solidFill>
                <a:schemeClr val="accent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1247" y="110221"/>
            <a:ext cx="11303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ตัวอย่างโครงสร้าง</a:t>
            </a:r>
            <a:r>
              <a:rPr lang="th-TH" altLang="zh-CN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กิจกรรมการผลิตสินค้าและ</a:t>
            </a:r>
            <a:r>
              <a:rPr lang="th-TH" altLang="zh-CN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บริการที่</a:t>
            </a:r>
            <a:r>
              <a:rPr lang="th-TH" altLang="zh-CN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ดำเนินงานโดยครัวเรือน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15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" name="TextBox 552"/>
          <p:cNvSpPr txBox="1"/>
          <p:nvPr/>
        </p:nvSpPr>
        <p:spPr>
          <a:xfrm>
            <a:off x="1083767" y="149056"/>
            <a:ext cx="1094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ตัวอย่างโครงสร้าง</a:t>
            </a:r>
            <a:r>
              <a:rPr lang="th-TH" altLang="zh-CN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กิจกรรมการผลิตสินค้าและ</a:t>
            </a:r>
            <a:r>
              <a:rPr lang="th-TH" altLang="zh-CN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บริการที่</a:t>
            </a:r>
            <a:r>
              <a:rPr lang="th-TH" altLang="zh-CN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+mj-cs"/>
              </a:rPr>
              <a:t>ดำเนินงานโดยครัวเรือน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graphicFrame>
        <p:nvGraphicFramePr>
          <p:cNvPr id="21" name="ตาราง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982914"/>
              </p:ext>
            </p:extLst>
          </p:nvPr>
        </p:nvGraphicFramePr>
        <p:xfrm>
          <a:off x="1553228" y="931555"/>
          <a:ext cx="10496810" cy="58514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769"/>
                <a:gridCol w="1741118"/>
                <a:gridCol w="839244"/>
                <a:gridCol w="1653435"/>
                <a:gridCol w="676406"/>
                <a:gridCol w="651353"/>
                <a:gridCol w="713984"/>
                <a:gridCol w="638827"/>
                <a:gridCol w="647887"/>
                <a:gridCol w="729976"/>
                <a:gridCol w="726510"/>
                <a:gridCol w="626301"/>
              </a:tblGrid>
              <a:tr h="212942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กิจกรรมหลัก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กิจกรรมรอง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ก่อให้เกิดรายได้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ใช่..........1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ไม่ใช่......2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เพื่ออะไร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ตนเอง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การทำงาน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ที่ไหน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ที่ครัวเรือนนี้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ที่ครัวเรือนอื่น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สถานที่ทำงาน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ที่สาธารณะ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ร้านค้า/สถานบริการ/สถานบันเทิง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สถานที่ศึกษา/ที่เรียน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กับใคร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ทำคนเดียว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เพื่อนร่วมงาน 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3255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 7.00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สระ</a:t>
                      </a:r>
                      <a:r>
                        <a:rPr lang="th-TH" sz="1800" b="1" dirty="0" err="1" smtClean="0">
                          <a:latin typeface="Arial" panose="020B0604020202020204" pitchFamily="34" charset="0"/>
                        </a:rPr>
                        <a:t>ไดร์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/ตัดผม   05141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5733"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33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 8.00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ดื่มกาแฟ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           15122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8.00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ดูโทรทัศน์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14121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53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8.10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คุยโทรศัพท์กับเพื่อน                                      </a:t>
                      </a:r>
                    </a:p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                10111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8.20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สระ</a:t>
                      </a:r>
                      <a:r>
                        <a:rPr lang="th-TH" sz="1800" b="1" dirty="0" err="1" smtClean="0">
                          <a:latin typeface="Arial" panose="020B0604020202020204" pitchFamily="34" charset="0"/>
                        </a:rPr>
                        <a:t>ไดร์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/ตัดผม   05141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8.20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ฟังวิทยุ             14131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86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25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กินข้าวเที่ยง 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     15121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คุยกับลูกน้องในร้าน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              10111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5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953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 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12.10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2" name="กลุ่ม 21"/>
          <p:cNvGrpSpPr/>
          <p:nvPr/>
        </p:nvGrpSpPr>
        <p:grpSpPr>
          <a:xfrm>
            <a:off x="8410961" y="2638273"/>
            <a:ext cx="3468452" cy="329025"/>
            <a:chOff x="8373383" y="2513012"/>
            <a:chExt cx="3468452" cy="329025"/>
          </a:xfrm>
        </p:grpSpPr>
        <p:sp>
          <p:nvSpPr>
            <p:cNvPr id="23" name="Rectangle 627"/>
            <p:cNvSpPr>
              <a:spLocks noChangeArrowheads="1"/>
            </p:cNvSpPr>
            <p:nvPr/>
          </p:nvSpPr>
          <p:spPr bwMode="auto">
            <a:xfrm>
              <a:off x="8373383" y="2513012"/>
              <a:ext cx="400832" cy="175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24" name="Rectangle 627"/>
            <p:cNvSpPr>
              <a:spLocks noChangeArrowheads="1"/>
            </p:cNvSpPr>
            <p:nvPr/>
          </p:nvSpPr>
          <p:spPr bwMode="auto">
            <a:xfrm>
              <a:off x="9666675" y="2549470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25" name="Rectangle 627"/>
            <p:cNvSpPr>
              <a:spLocks noChangeArrowheads="1"/>
            </p:cNvSpPr>
            <p:nvPr/>
          </p:nvSpPr>
          <p:spPr bwMode="auto">
            <a:xfrm>
              <a:off x="11200485" y="2564224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</p:grpSp>
      <p:sp>
        <p:nvSpPr>
          <p:cNvPr id="26" name="Rectangle 626"/>
          <p:cNvSpPr>
            <a:spLocks noChangeArrowheads="1"/>
          </p:cNvSpPr>
          <p:nvPr/>
        </p:nvSpPr>
        <p:spPr bwMode="auto">
          <a:xfrm>
            <a:off x="1587262" y="3473731"/>
            <a:ext cx="780158" cy="34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 </a:t>
            </a:r>
          </a:p>
        </p:txBody>
      </p:sp>
      <p:sp>
        <p:nvSpPr>
          <p:cNvPr id="27" name="Rectangle 626"/>
          <p:cNvSpPr>
            <a:spLocks noChangeArrowheads="1"/>
          </p:cNvSpPr>
          <p:nvPr/>
        </p:nvSpPr>
        <p:spPr bwMode="auto">
          <a:xfrm>
            <a:off x="1587262" y="5334385"/>
            <a:ext cx="780158" cy="34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 </a:t>
            </a:r>
          </a:p>
        </p:txBody>
      </p:sp>
      <p:sp>
        <p:nvSpPr>
          <p:cNvPr id="28" name="Rectangle 626"/>
          <p:cNvSpPr>
            <a:spLocks noChangeArrowheads="1"/>
          </p:cNvSpPr>
          <p:nvPr/>
        </p:nvSpPr>
        <p:spPr bwMode="auto">
          <a:xfrm>
            <a:off x="4179160" y="5340869"/>
            <a:ext cx="780158" cy="34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>
                <a:latin typeface="Angsana New" panose="02020603050405020304" pitchFamily="18" charset="-34"/>
                <a:sym typeface="Symbol" panose="05050102010706020507" pitchFamily="18" charset="2"/>
              </a:rPr>
              <a:t>  </a:t>
            </a:r>
          </a:p>
        </p:txBody>
      </p:sp>
      <p:grpSp>
        <p:nvGrpSpPr>
          <p:cNvPr id="29" name="กลุ่ม 28"/>
          <p:cNvGrpSpPr/>
          <p:nvPr/>
        </p:nvGrpSpPr>
        <p:grpSpPr>
          <a:xfrm>
            <a:off x="1624840" y="3101715"/>
            <a:ext cx="230188" cy="244475"/>
            <a:chOff x="2232764" y="2049529"/>
            <a:chExt cx="230188" cy="244475"/>
          </a:xfrm>
        </p:grpSpPr>
        <p:sp>
          <p:nvSpPr>
            <p:cNvPr id="30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1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32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33" name="กลุ่ม 32"/>
          <p:cNvGrpSpPr/>
          <p:nvPr/>
        </p:nvGrpSpPr>
        <p:grpSpPr>
          <a:xfrm>
            <a:off x="1612411" y="3930472"/>
            <a:ext cx="230188" cy="244475"/>
            <a:chOff x="2232764" y="2049529"/>
            <a:chExt cx="230188" cy="244475"/>
          </a:xfrm>
        </p:grpSpPr>
        <p:sp>
          <p:nvSpPr>
            <p:cNvPr id="34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5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36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37" name="กลุ่ม 36"/>
          <p:cNvGrpSpPr/>
          <p:nvPr/>
        </p:nvGrpSpPr>
        <p:grpSpPr>
          <a:xfrm>
            <a:off x="4219641" y="3942998"/>
            <a:ext cx="230188" cy="244475"/>
            <a:chOff x="2232764" y="2049529"/>
            <a:chExt cx="230188" cy="244475"/>
          </a:xfrm>
        </p:grpSpPr>
        <p:sp>
          <p:nvSpPr>
            <p:cNvPr id="38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9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0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1" name="กลุ่ม 40"/>
          <p:cNvGrpSpPr/>
          <p:nvPr/>
        </p:nvGrpSpPr>
        <p:grpSpPr>
          <a:xfrm>
            <a:off x="1587262" y="4992548"/>
            <a:ext cx="230188" cy="244475"/>
            <a:chOff x="2232764" y="2049529"/>
            <a:chExt cx="230188" cy="244475"/>
          </a:xfrm>
        </p:grpSpPr>
        <p:sp>
          <p:nvSpPr>
            <p:cNvPr id="42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43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4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5" name="กลุ่ม 44"/>
          <p:cNvGrpSpPr/>
          <p:nvPr/>
        </p:nvGrpSpPr>
        <p:grpSpPr>
          <a:xfrm>
            <a:off x="1612140" y="5780059"/>
            <a:ext cx="230188" cy="244475"/>
            <a:chOff x="2232764" y="2049529"/>
            <a:chExt cx="230188" cy="244475"/>
          </a:xfrm>
        </p:grpSpPr>
        <p:sp>
          <p:nvSpPr>
            <p:cNvPr id="46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47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8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9" name="กลุ่ม 48"/>
          <p:cNvGrpSpPr/>
          <p:nvPr/>
        </p:nvGrpSpPr>
        <p:grpSpPr>
          <a:xfrm>
            <a:off x="4213291" y="5758246"/>
            <a:ext cx="230188" cy="244475"/>
            <a:chOff x="2232764" y="2049529"/>
            <a:chExt cx="230188" cy="244475"/>
          </a:xfrm>
        </p:grpSpPr>
        <p:sp>
          <p:nvSpPr>
            <p:cNvPr id="50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51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52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1624840" y="4350305"/>
            <a:ext cx="230188" cy="244475"/>
            <a:chOff x="2232764" y="2049529"/>
            <a:chExt cx="230188" cy="244475"/>
          </a:xfrm>
        </p:grpSpPr>
        <p:sp>
          <p:nvSpPr>
            <p:cNvPr id="54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55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56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sp>
        <p:nvSpPr>
          <p:cNvPr id="57" name="Oval 664"/>
          <p:cNvSpPr>
            <a:spLocks noChangeArrowheads="1"/>
          </p:cNvSpPr>
          <p:nvPr/>
        </p:nvSpPr>
        <p:spPr bwMode="auto">
          <a:xfrm>
            <a:off x="4232353" y="6437707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9" name="Oval 664"/>
          <p:cNvSpPr>
            <a:spLocks noChangeArrowheads="1"/>
          </p:cNvSpPr>
          <p:nvPr/>
        </p:nvSpPr>
        <p:spPr bwMode="auto">
          <a:xfrm>
            <a:off x="1599962" y="6437707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grpSp>
        <p:nvGrpSpPr>
          <p:cNvPr id="60" name="กลุ่ม 59"/>
          <p:cNvGrpSpPr/>
          <p:nvPr/>
        </p:nvGrpSpPr>
        <p:grpSpPr>
          <a:xfrm>
            <a:off x="4179160" y="4970795"/>
            <a:ext cx="230188" cy="244475"/>
            <a:chOff x="2232764" y="2049529"/>
            <a:chExt cx="230188" cy="244475"/>
          </a:xfrm>
        </p:grpSpPr>
        <p:sp>
          <p:nvSpPr>
            <p:cNvPr id="61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62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63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87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2048321" y="1277759"/>
            <a:ext cx="89931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altLang="zh-CN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กิจกรรมการให้บริการกับบุคคลในครัวเรือนของตนเอง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h-TH" altLang="zh-CN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หรือครัวเรือนอื่น หรือกับชุมชน  โดยไม่ได้รับ</a:t>
            </a:r>
            <a:r>
              <a:rPr lang="th-TH" altLang="zh-CN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ค่าตอบแทน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h-TH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(ประเภทหลัก </a:t>
            </a:r>
            <a:r>
              <a:rPr lang="en-US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06 - 08</a:t>
            </a:r>
            <a:r>
              <a:rPr lang="th-TH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GB" sz="40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7111" name="Rectangle 9" descr="1"/>
          <p:cNvSpPr>
            <a:spLocks noChangeArrowheads="1"/>
          </p:cNvSpPr>
          <p:nvPr/>
        </p:nvSpPr>
        <p:spPr bwMode="auto">
          <a:xfrm>
            <a:off x="5932934" y="3886559"/>
            <a:ext cx="1223963" cy="161131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518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213386" y="1869302"/>
            <a:ext cx="1083971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06</a:t>
            </a:r>
            <a:r>
              <a:rPr lang="th-TH" altLang="zh-CN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การให้บริการในครัวเรือนของตนเองโดยไม่ได้รับค่าตอบแทน</a:t>
            </a:r>
            <a:r>
              <a:rPr lang="en-US" altLang="zh-CN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การทำอาหาร </a:t>
            </a:r>
            <a:endParaRPr lang="th-TH" altLang="zh-CN" b="1" dirty="0" smtClean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การ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ทำความสะอาด การซักผ้า การซื้อสินค้าอุปโภค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บริโภค 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เป็นต้น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07</a:t>
            </a:r>
            <a:r>
              <a:rPr lang="th-TH" altLang="zh-CN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การให้บริการดูแลสมาชิกในครัวเรือนโดยไม่ได้รับค่าตอบแทน</a:t>
            </a:r>
            <a:r>
              <a:rPr lang="en-US" altLang="zh-CN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การดูแลเด็ก </a:t>
            </a:r>
            <a:endParaRPr lang="th-TH" altLang="zh-CN" b="1" dirty="0" smtClean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การ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ดูแลผู้ใหญ่ การพาเด็กไปโรงเรียน เป็นต้น)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b="1" spc="-30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08</a:t>
            </a:r>
            <a:r>
              <a:rPr lang="th-TH" altLang="zh-CN" b="1" spc="-3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b="1" spc="-3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altLang="zh-CN" b="1" spc="-30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altLang="zh-CN" b="1" spc="-30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ให้ความช่วยเหลือครัวเรือนอื่นและการให้บริการ</a:t>
            </a:r>
            <a:r>
              <a:rPr lang="th-TH" altLang="zh-CN" b="1" spc="-30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ชุมชน</a:t>
            </a:r>
            <a:r>
              <a:rPr lang="th-TH" altLang="zh-CN" b="1" spc="-30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b="1" spc="-30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altLang="zh-CN" b="1" spc="-30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การ</a:t>
            </a:r>
            <a:r>
              <a:rPr lang="th-TH" altLang="zh-CN" b="1" spc="-30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เป็นอาสาสมัคร</a:t>
            </a:r>
          </a:p>
          <a:p>
            <a:pPr algn="thaiDist">
              <a:spcBef>
                <a:spcPct val="0"/>
              </a:spcBef>
              <a:buSzPct val="50000"/>
              <a:buFontTx/>
              <a:buNone/>
            </a:pPr>
            <a:r>
              <a:rPr lang="th-TH" altLang="zh-CN" b="1" spc="-30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b="1" spc="-30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ดูแล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เด็กให้ก้บครัวเรือนอื่น การทำความ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สะอาดถนน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ในชุมชน เป็นต้น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13386" y="167403"/>
            <a:ext cx="109786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th-TH" altLang="zh-CN" sz="3600" b="1" dirty="0">
                <a:solidFill>
                  <a:srgbClr val="003048"/>
                </a:solidFill>
              </a:rPr>
              <a:t>กิจกรรมการให้บริการกับบุคคลในครัวเรือนของตนเองหรือครัวเรือนอื่น </a:t>
            </a:r>
            <a:endParaRPr lang="th-TH" altLang="zh-CN" sz="3600" b="1" dirty="0" smtClean="0">
              <a:solidFill>
                <a:srgbClr val="003048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th-TH" altLang="zh-CN" sz="3600" b="1" dirty="0" smtClean="0">
                <a:solidFill>
                  <a:srgbClr val="003048"/>
                </a:solidFill>
              </a:rPr>
              <a:t>หรือ</a:t>
            </a:r>
            <a:r>
              <a:rPr lang="th-TH" altLang="zh-CN" sz="3600" b="1" dirty="0">
                <a:solidFill>
                  <a:srgbClr val="003048"/>
                </a:solidFill>
              </a:rPr>
              <a:t>กับชุมชน  โดยไม่ได้รับค่าตอบแทน</a:t>
            </a:r>
            <a:endParaRPr lang="en-US" sz="3600" b="1" dirty="0">
              <a:solidFill>
                <a:srgbClr val="003048"/>
              </a:solidFill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28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6863" y="636989"/>
            <a:ext cx="8911687" cy="769261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มาตรฐานการจัดจำแนกกิจกรรมการใช้เวลาตาม</a:t>
            </a:r>
            <a:r>
              <a:rPr lang="th-TH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สากล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ที่มา </a:t>
            </a:r>
            <a:r>
              <a:rPr lang="en-US" sz="3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  <a:r>
              <a:rPr lang="en-US" sz="3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The trial International Classification of Activities for Time-Use Statistics : ICATUS </a:t>
            </a:r>
            <a:r>
              <a:rPr lang="en-US" sz="3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- 2003) </a:t>
            </a:r>
            <a:r>
              <a:rPr lang="th-TH" sz="3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ขององค์การสหประชาชาติ (</a:t>
            </a:r>
            <a:r>
              <a:rPr lang="en-US" sz="3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UN</a:t>
            </a:r>
            <a:r>
              <a:rPr lang="th-TH" sz="3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 </a:t>
            </a:r>
          </a:p>
          <a:p>
            <a:pPr marL="0" indent="0">
              <a:buNone/>
            </a:pPr>
            <a:endParaRPr lang="en-US" sz="3600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r>
              <a:rPr lang="th-TH" sz="3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วัตถุประสงค์ </a:t>
            </a:r>
            <a:r>
              <a:rPr lang="en-US" sz="3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th-TH" sz="3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36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เพื่อจัดกลุ่มกิจกรรมการใช้เวลาที่คล้ายคลึงกันไว้ในกลุ่ม</a:t>
            </a:r>
            <a:r>
              <a:rPr lang="th-TH" altLang="zh-CN" sz="36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เดียวกัน</a:t>
            </a:r>
            <a:endParaRPr lang="en-US" sz="36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1074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2" name="Text Box 4"/>
          <p:cNvSpPr txBox="1">
            <a:spLocks noChangeArrowheads="1"/>
          </p:cNvSpPr>
          <p:nvPr/>
        </p:nvSpPr>
        <p:spPr bwMode="auto">
          <a:xfrm>
            <a:off x="2135188" y="2165168"/>
            <a:ext cx="85328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SzPct val="60000"/>
              <a:buFontTx/>
              <a:buBlip>
                <a:blip r:embed="rId3"/>
              </a:buBlip>
              <a:defRPr/>
            </a:pP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หลัก </a:t>
            </a:r>
            <a:r>
              <a:rPr lang="en-US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th-TH" b="1" dirty="0">
                <a:solidFill>
                  <a:srgbClr val="0030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เวลาทำงาน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ให้บริการ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135188" y="3014428"/>
            <a:ext cx="99409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9263" indent="-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กิจกรรมที่เกี่ยวข้อง </a:t>
            </a:r>
            <a:r>
              <a:rPr lang="en-US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: </a:t>
            </a:r>
            <a:r>
              <a:rPr lang="th-TH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การเข้าร่วมประชุม (มีเฉพาะใน</a:t>
            </a:r>
            <a:r>
              <a:rPr lang="th-TH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ประเภทหลัก </a:t>
            </a:r>
            <a:r>
              <a:rPr lang="th-TH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08 เท่านั้น)</a:t>
            </a:r>
            <a:endParaRPr lang="th-TH" altLang="zh-CN" sz="2800" b="1" dirty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135188" y="3844051"/>
            <a:ext cx="5616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 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</a:t>
            </a:r>
            <a:r>
              <a:rPr lang="th-TH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การเดินทางที่เกี่ยวข้องกับการให้บริการ</a:t>
            </a:r>
            <a:endParaRPr lang="th-TH" altLang="zh-CN" sz="2800" b="1" dirty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135188" y="4673674"/>
            <a:ext cx="82089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การให้บริการ  ซึ่งมิได้จัดประเภทไว้ในที่อื่น</a:t>
            </a:r>
            <a:endParaRPr lang="th-TH" altLang="zh-CN" sz="2800" b="1" dirty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1886" y="119827"/>
            <a:ext cx="111201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โครงสร้างประเภทของ</a:t>
            </a:r>
            <a:r>
              <a:rPr lang="th-TH" altLang="zh-CN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กิจกรรมการให้บริการกับบุคคลใน</a:t>
            </a:r>
            <a:r>
              <a:rPr lang="th-TH" altLang="zh-CN" sz="32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ครัวเรือนของตนเอง</a:t>
            </a:r>
          </a:p>
          <a:p>
            <a:pPr algn="ctr">
              <a:spcBef>
                <a:spcPct val="50000"/>
              </a:spcBef>
            </a:pPr>
            <a:r>
              <a:rPr lang="th-TH" altLang="zh-CN" sz="32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หรือ</a:t>
            </a:r>
            <a:r>
              <a:rPr lang="th-TH" altLang="zh-CN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ครัวเรือนอื่น หรือกับชุมชน  โดยไม่ได้รับค่าตอบแทน</a:t>
            </a:r>
            <a:endParaRPr lang="th-TH" sz="32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53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049588" y="4370388"/>
            <a:ext cx="75961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06113 </a:t>
            </a:r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การตกแต่ง  การบำรุงรักษา  และการซ่อมแซมเล็กๆ น้อยๆ ด้วยตนเอง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049588" y="4910138"/>
            <a:ext cx="7618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06114 </a:t>
            </a:r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การดูแลสิ่งทอและรองเท้า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898651" y="1052513"/>
            <a:ext cx="8518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</a:t>
            </a:r>
            <a:r>
              <a:rPr lang="en-US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06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ให้บริการในครัวเรือนของตนเองโดยไม่ได้รับค่าตอบแทน</a:t>
            </a:r>
            <a:endParaRPr lang="en-US" sz="24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900237" y="1668464"/>
            <a:ext cx="102917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      </a:t>
            </a:r>
            <a:r>
              <a:rPr lang="en-US" sz="2400" b="1" dirty="0" smtClean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061</a:t>
            </a:r>
            <a:r>
              <a:rPr lang="en-US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กิจกรรม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หลัก 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เวลาทำงานในการให้บริการในครัวเรือนของตนเอง  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โดย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ไม่ได้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รับ </a:t>
            </a:r>
          </a:p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     ค่าตอบแทน</a:t>
            </a:r>
            <a:r>
              <a:rPr lang="en-US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endParaRPr lang="en-US" sz="24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890714" y="2770188"/>
            <a:ext cx="8777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หมวด </a:t>
            </a:r>
            <a:r>
              <a:rPr lang="en-US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</a:t>
            </a:r>
            <a:r>
              <a:rPr lang="en-US" sz="2400" b="1" dirty="0" smtClean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0611</a:t>
            </a:r>
            <a:r>
              <a:rPr lang="en-US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การบริการในครัวเรือนโดยไม่ได้รับค่าตอบแทน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898650" y="3340101"/>
            <a:ext cx="8769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หมู่           </a:t>
            </a:r>
            <a:r>
              <a:rPr lang="en-US" sz="2400" b="1" dirty="0" smtClean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06111</a:t>
            </a:r>
            <a:r>
              <a:rPr lang="en-US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การจัดการด้านอาหาร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53257" name="Text Box 10"/>
          <p:cNvSpPr txBox="1">
            <a:spLocks noChangeArrowheads="1"/>
          </p:cNvSpPr>
          <p:nvPr/>
        </p:nvSpPr>
        <p:spPr bwMode="auto">
          <a:xfrm>
            <a:off x="3049588" y="5934076"/>
            <a:ext cx="7618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06116</a:t>
            </a:r>
            <a:r>
              <a:rPr lang="th-TH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การดูแลสัตว์เลี้ยง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53258" name="Text Box 11"/>
          <p:cNvSpPr txBox="1">
            <a:spLocks noChangeArrowheads="1"/>
          </p:cNvSpPr>
          <p:nvPr/>
        </p:nvSpPr>
        <p:spPr bwMode="auto">
          <a:xfrm>
            <a:off x="1898650" y="3830638"/>
            <a:ext cx="8769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</a:t>
            </a:r>
            <a:r>
              <a:rPr lang="en-US" sz="2400" b="1" dirty="0" smtClean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06112 </a:t>
            </a:r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การทำความสะอาดและการดูแลรักษาที่อยู่อาศัยและบริเวณโดยรอบ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53259" name="Text Box 12"/>
          <p:cNvSpPr txBox="1">
            <a:spLocks noChangeArrowheads="1"/>
          </p:cNvSpPr>
          <p:nvPr/>
        </p:nvSpPr>
        <p:spPr bwMode="auto">
          <a:xfrm>
            <a:off x="3049588" y="5414963"/>
            <a:ext cx="7618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06115 </a:t>
            </a:r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</a:t>
            </a:r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การจัดการครัวเรือน</a:t>
            </a:r>
            <a:r>
              <a:rPr lang="en-US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622739" y="406181"/>
            <a:ext cx="10187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ตัวอย่างโครงสร้าง</a:t>
            </a:r>
            <a:r>
              <a:rPr lang="th-TH" altLang="zh-CN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กิจกรรมการให้บริการกับบุคคลในครัวเรือนของตนเอง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753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7848" y="25233"/>
            <a:ext cx="11624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ตัวอย่างการลงรหัสใน</a:t>
            </a:r>
            <a:r>
              <a:rPr lang="th-TH" altLang="zh-CN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กิจกรรมการให้บริการกับบุคคลในครัวเรือนของ</a:t>
            </a:r>
            <a:r>
              <a:rPr lang="th-TH" altLang="zh-CN" sz="32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ตนเองหรือ</a:t>
            </a:r>
            <a:r>
              <a:rPr lang="th-TH" altLang="zh-CN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ครัวเรือนอื่น หรือกับชุมชน โดยไม่ได้รับค่าตอบแทน</a:t>
            </a:r>
            <a:endParaRPr lang="th-TH" sz="32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aphicFrame>
        <p:nvGraphicFramePr>
          <p:cNvPr id="21" name="ตาราง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70760"/>
              </p:ext>
            </p:extLst>
          </p:nvPr>
        </p:nvGraphicFramePr>
        <p:xfrm>
          <a:off x="1390390" y="1006711"/>
          <a:ext cx="10496810" cy="56117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769"/>
                <a:gridCol w="1741118"/>
                <a:gridCol w="839244"/>
                <a:gridCol w="1653435"/>
                <a:gridCol w="676406"/>
                <a:gridCol w="651353"/>
                <a:gridCol w="713984"/>
                <a:gridCol w="638827"/>
                <a:gridCol w="647887"/>
                <a:gridCol w="729976"/>
                <a:gridCol w="726510"/>
                <a:gridCol w="626301"/>
              </a:tblGrid>
              <a:tr h="212942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กิจกรรมหลัก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กิจกรรมรอง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ก่อให้เกิดรายได้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ใช่..........1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ไม่ใช่......2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เพื่ออะไร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ตนเอง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การทำงาน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ที่ไหน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ที่ครัวเรือนนี้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ที่ครัวเรือนอื่น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สถานที่ทำงาน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ที่สาธารณะ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ร้านค้า/สถานบริการ/สถานบันเทิง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สถานที่ศึกษา/ที่เรียน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กับใคร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ทำคนเดียว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เพื่อนร่วมงาน 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3255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 17.00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ทำความสะอาดบ้าน                                     </a:t>
                      </a:r>
                    </a:p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                06112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17.00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คอยดูลูกอยู่ห่างๆ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                          </a:t>
                      </a:r>
                    </a:p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              07114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5733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17.10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รีดผ้า                  06114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17.10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33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17.20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17.20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53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 17.30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ช่วยดูแลลูกให้กับเพื่อนบ้าน          08116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17.30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17.40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17.40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86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17.50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ทำอาหารค่ำ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      06111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            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9</a:t>
                      </a:r>
                      <a:endParaRPr lang="th-TH" sz="1800" b="1" dirty="0" smtClean="0"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87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18.00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              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2" name="กลุ่ม 21"/>
          <p:cNvGrpSpPr/>
          <p:nvPr/>
        </p:nvGrpSpPr>
        <p:grpSpPr>
          <a:xfrm>
            <a:off x="8248123" y="2713429"/>
            <a:ext cx="3468452" cy="329025"/>
            <a:chOff x="8373383" y="2513012"/>
            <a:chExt cx="3468452" cy="329025"/>
          </a:xfrm>
        </p:grpSpPr>
        <p:sp>
          <p:nvSpPr>
            <p:cNvPr id="23" name="Rectangle 627"/>
            <p:cNvSpPr>
              <a:spLocks noChangeArrowheads="1"/>
            </p:cNvSpPr>
            <p:nvPr/>
          </p:nvSpPr>
          <p:spPr bwMode="auto">
            <a:xfrm>
              <a:off x="8373383" y="2513012"/>
              <a:ext cx="400832" cy="175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24" name="Rectangle 627"/>
            <p:cNvSpPr>
              <a:spLocks noChangeArrowheads="1"/>
            </p:cNvSpPr>
            <p:nvPr/>
          </p:nvSpPr>
          <p:spPr bwMode="auto">
            <a:xfrm>
              <a:off x="9666675" y="2549470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25" name="Rectangle 627"/>
            <p:cNvSpPr>
              <a:spLocks noChangeArrowheads="1"/>
            </p:cNvSpPr>
            <p:nvPr/>
          </p:nvSpPr>
          <p:spPr bwMode="auto">
            <a:xfrm>
              <a:off x="11200485" y="2564224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</p:grpSp>
      <p:grpSp>
        <p:nvGrpSpPr>
          <p:cNvPr id="29" name="กลุ่ม 28"/>
          <p:cNvGrpSpPr/>
          <p:nvPr/>
        </p:nvGrpSpPr>
        <p:grpSpPr>
          <a:xfrm>
            <a:off x="1462002" y="3176871"/>
            <a:ext cx="230188" cy="244475"/>
            <a:chOff x="2232764" y="2049529"/>
            <a:chExt cx="230188" cy="244475"/>
          </a:xfrm>
        </p:grpSpPr>
        <p:sp>
          <p:nvSpPr>
            <p:cNvPr id="30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1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32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33" name="กลุ่ม 32"/>
          <p:cNvGrpSpPr/>
          <p:nvPr/>
        </p:nvGrpSpPr>
        <p:grpSpPr>
          <a:xfrm>
            <a:off x="1424424" y="3817976"/>
            <a:ext cx="230188" cy="244475"/>
            <a:chOff x="2232764" y="2049529"/>
            <a:chExt cx="230188" cy="244475"/>
          </a:xfrm>
        </p:grpSpPr>
        <p:sp>
          <p:nvSpPr>
            <p:cNvPr id="34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5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36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37" name="กลุ่ม 36"/>
          <p:cNvGrpSpPr/>
          <p:nvPr/>
        </p:nvGrpSpPr>
        <p:grpSpPr>
          <a:xfrm>
            <a:off x="4029022" y="3207284"/>
            <a:ext cx="230188" cy="244475"/>
            <a:chOff x="2232764" y="2049529"/>
            <a:chExt cx="230188" cy="244475"/>
          </a:xfrm>
        </p:grpSpPr>
        <p:sp>
          <p:nvSpPr>
            <p:cNvPr id="38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9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0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5" name="กลุ่ม 44"/>
          <p:cNvGrpSpPr/>
          <p:nvPr/>
        </p:nvGrpSpPr>
        <p:grpSpPr>
          <a:xfrm>
            <a:off x="1437485" y="5736319"/>
            <a:ext cx="230188" cy="244475"/>
            <a:chOff x="2232764" y="2049529"/>
            <a:chExt cx="230188" cy="244475"/>
          </a:xfrm>
        </p:grpSpPr>
        <p:sp>
          <p:nvSpPr>
            <p:cNvPr id="46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47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8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1451325" y="4720919"/>
            <a:ext cx="230188" cy="244475"/>
            <a:chOff x="2232764" y="2049529"/>
            <a:chExt cx="230188" cy="244475"/>
          </a:xfrm>
        </p:grpSpPr>
        <p:sp>
          <p:nvSpPr>
            <p:cNvPr id="54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55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56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sp>
        <p:nvSpPr>
          <p:cNvPr id="64" name="Oval 664"/>
          <p:cNvSpPr>
            <a:spLocks noChangeArrowheads="1"/>
          </p:cNvSpPr>
          <p:nvPr/>
        </p:nvSpPr>
        <p:spPr bwMode="auto">
          <a:xfrm>
            <a:off x="4041722" y="3835917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5" name="Oval 664"/>
          <p:cNvSpPr>
            <a:spLocks noChangeArrowheads="1"/>
          </p:cNvSpPr>
          <p:nvPr/>
        </p:nvSpPr>
        <p:spPr bwMode="auto">
          <a:xfrm>
            <a:off x="1451325" y="4314509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6" name="Oval 664"/>
          <p:cNvSpPr>
            <a:spLocks noChangeArrowheads="1"/>
          </p:cNvSpPr>
          <p:nvPr/>
        </p:nvSpPr>
        <p:spPr bwMode="auto">
          <a:xfrm>
            <a:off x="4054609" y="4302973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7" name="Oval 664"/>
          <p:cNvSpPr>
            <a:spLocks noChangeArrowheads="1"/>
          </p:cNvSpPr>
          <p:nvPr/>
        </p:nvSpPr>
        <p:spPr bwMode="auto">
          <a:xfrm>
            <a:off x="4041722" y="4725966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8" name="Oval 664"/>
          <p:cNvSpPr>
            <a:spLocks noChangeArrowheads="1"/>
          </p:cNvSpPr>
          <p:nvPr/>
        </p:nvSpPr>
        <p:spPr bwMode="auto">
          <a:xfrm>
            <a:off x="4042083" y="5375308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" name="Oval 664"/>
          <p:cNvSpPr>
            <a:spLocks noChangeArrowheads="1"/>
          </p:cNvSpPr>
          <p:nvPr/>
        </p:nvSpPr>
        <p:spPr bwMode="auto">
          <a:xfrm>
            <a:off x="1437485" y="5390599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70" name="Oval 664"/>
          <p:cNvSpPr>
            <a:spLocks noChangeArrowheads="1"/>
          </p:cNvSpPr>
          <p:nvPr/>
        </p:nvSpPr>
        <p:spPr bwMode="auto">
          <a:xfrm>
            <a:off x="1424785" y="6269474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96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Text Box 7"/>
          <p:cNvSpPr txBox="1">
            <a:spLocks noChangeArrowheads="1"/>
          </p:cNvSpPr>
          <p:nvPr/>
        </p:nvSpPr>
        <p:spPr bwMode="auto">
          <a:xfrm>
            <a:off x="1803624" y="1958707"/>
            <a:ext cx="899318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กิจกรรมส่วนบุคคลและการมีส่วนร่วมกับบุคคล</a:t>
            </a:r>
            <a:r>
              <a:rPr lang="th-TH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อื่น</a:t>
            </a:r>
          </a:p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(ประเภทหลัก </a:t>
            </a:r>
            <a:r>
              <a:rPr lang="en-US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09 - 15</a:t>
            </a:r>
            <a:r>
              <a:rPr lang="th-TH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GB" sz="40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57351" name="Picture 9" descr="0511-0811-0415-3744_Cartoon_of_a_Woman_Soaking_in_a_Tub_clipart_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87" y="3863841"/>
            <a:ext cx="12350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4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251428" y="151690"/>
            <a:ext cx="9296556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กิจกรรมส่วนบุคคลและการมีส่วนร่วมกับบุคคลอื่น </a:t>
            </a:r>
            <a:endParaRPr lang="en-US" sz="40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83685" name="Text Box 5"/>
          <p:cNvSpPr txBox="1">
            <a:spLocks noChangeArrowheads="1"/>
          </p:cNvSpPr>
          <p:nvPr/>
        </p:nvSpPr>
        <p:spPr bwMode="auto">
          <a:xfrm>
            <a:off x="1434034" y="1186201"/>
            <a:ext cx="1065922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thaiDist" eaLnBrk="1" hangingPunct="1">
              <a:spcBef>
                <a:spcPct val="0"/>
              </a:spcBef>
              <a:buSzPct val="50000"/>
              <a:buFontTx/>
              <a:buNone/>
            </a:pPr>
            <a:r>
              <a:rPr lang="th-TH" altLang="zh-CN" sz="28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09</a:t>
            </a:r>
            <a:r>
              <a:rPr lang="th-TH" altLang="zh-CN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การเรียนรู้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(เช่น การเข้าชั้นเรียน การทำการบ้าน การเรียนพิเศษ เป็นต้น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10</a:t>
            </a:r>
            <a:r>
              <a:rPr lang="th-TH" altLang="zh-CN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การเข้าสังคมและการมีส่วนร่วมในชุมชน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(เช่น  การพูดคุย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ส่ง 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e-mail 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เยี่ยมญาติ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การไปงานเลี้ยง  เป็นต้น)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11</a:t>
            </a:r>
            <a:r>
              <a:rPr lang="th-TH" altLang="zh-CN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การเข้าชมเหตุการณ์/สถานที่ทางด้านวัฒนธรรม  การ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บันเทิงและ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การกีฬา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(เช่น </a:t>
            </a:r>
            <a:endParaRPr lang="th-TH" altLang="zh-CN" sz="2800" b="1" dirty="0" smtClean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การชม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พิพิธภัณฑ์ การไปสวนสัตว์ การชมการ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แข่งขันกีฬา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เป็นต้น)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12</a:t>
            </a:r>
            <a:r>
              <a:rPr lang="th-TH" altLang="zh-CN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งานอดิเรก  การเล่นเกม  และกิจกรรมยามว่างอื่นๆ (เช่น การ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เต้นรำ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การเล่น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เกม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คอมพิวเตอร์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การวาดภาพ เป็นต้น)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13</a:t>
            </a:r>
            <a:r>
              <a:rPr lang="th-TH" altLang="zh-CN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การมีส่วนร่วมในกีฬาในร่มและกลางแจ้ง และหลักสูตรที่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เกี่ยวข้อง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(เช่น การ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เล่น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 ฟุตบอล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การเข้าค่ายพักแรม การขับรถชมทิวทัศน์ เป็นต้น)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14</a:t>
            </a:r>
            <a:r>
              <a:rPr lang="th-TH" altLang="zh-CN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สื่อสารมวลชน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(เช่น  การอ่านหนังสือ การฟังวิทยุ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การดูโทรทัศน์ เป็นต้น)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chemeClr val="accent2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ประเภทหลัก 15</a:t>
            </a:r>
            <a:r>
              <a:rPr lang="th-TH" altLang="zh-CN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การดูแลและการดำเนินชีวิตส่วนบุคคล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(เช่น  การนอน  การอาบน้ำ 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</a:p>
          <a:p>
            <a:pPr algn="thaiDist">
              <a:spcBef>
                <a:spcPct val="0"/>
              </a:spcBef>
              <a:buSzPct val="50000"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    รับประทานอาหาร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การสวดมนต์  เป็นต้น</a:t>
            </a:r>
            <a:r>
              <a:rPr lang="th-TH" altLang="zh-CN" sz="28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th-TH" altLang="zh-CN" sz="28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251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500" name="Text Box 4"/>
          <p:cNvSpPr txBox="1">
            <a:spLocks noChangeArrowheads="1"/>
          </p:cNvSpPr>
          <p:nvPr/>
        </p:nvSpPr>
        <p:spPr bwMode="auto">
          <a:xfrm>
            <a:off x="1631015" y="2025129"/>
            <a:ext cx="101996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9263" indent="-4492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86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SzPct val="60000"/>
              <a:buFontTx/>
              <a:buBlip>
                <a:blip r:embed="rId3"/>
              </a:buBlip>
              <a:defRPr/>
            </a:pPr>
            <a:r>
              <a:rPr lang="th-TH" sz="32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กิจกรรมหลัก </a:t>
            </a:r>
            <a:r>
              <a:rPr lang="en-US" sz="32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th-TH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32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เวลาที่ใช้ในกิจกรรมส่วนบุคคลและการมีส่วน</a:t>
            </a:r>
            <a:r>
              <a:rPr lang="th-TH" sz="32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ร่วมกับ</a:t>
            </a:r>
            <a:r>
              <a:rPr lang="th-TH" sz="32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บุคคลอื่น</a:t>
            </a:r>
            <a:endParaRPr lang="th-TH" altLang="zh-CN" sz="32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629060" y="2961754"/>
            <a:ext cx="86756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กิจกรรมที่เกี่ยวข้อง (มีเฉพาะในประเภทหลัก 09 และ 14  เท่านั้น)</a:t>
            </a:r>
            <a:endParaRPr lang="th-TH" altLang="zh-CN" b="1" dirty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629060" y="3898379"/>
            <a:ext cx="1010782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Pct val="60000"/>
              <a:buBlip>
                <a:blip r:embed="rId3"/>
              </a:buBlip>
            </a:pPr>
            <a:r>
              <a:rPr lang="th-TH" altLang="zh-CN" sz="3800" dirty="0">
                <a:solidFill>
                  <a:srgbClr val="003048"/>
                </a:solidFill>
                <a:latin typeface="Angsana New" panose="02020603050405020304" pitchFamily="18" charset="-34"/>
                <a:cs typeface="KodchiangUPC" panose="02020603050405020304" pitchFamily="18" charset="-34"/>
              </a:rPr>
              <a:t>   </a:t>
            </a:r>
            <a:r>
              <a:rPr lang="th-TH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</a:t>
            </a:r>
            <a:r>
              <a:rPr lang="th-TH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เดินทางที่เกี่ยวข้องกับ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กิจกรรมส่วนบุคคลและการมีส่วนร่วมกับบุคคลอื่น</a:t>
            </a:r>
            <a:endParaRPr lang="th-TH" altLang="zh-CN" b="1" dirty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629060" y="4921742"/>
            <a:ext cx="10308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9263" indent="-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กิจกรรมส่วนบุคคลและการมีส่วนร่วมกับบุคคลอื่น  ซึ่งมิได้จัดประเภทไว้ในที่อื่น</a:t>
            </a:r>
            <a:endParaRPr lang="th-TH" altLang="zh-CN" b="1" dirty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76023" y="637053"/>
            <a:ext cx="103159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โครงสร้างประเภทของกิจกรรมส่วนบุคคลและการมีส่วนร่วมกับบุคคลอื่น</a:t>
            </a: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79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071813" y="4205288"/>
            <a:ext cx="7942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10113</a:t>
            </a:r>
            <a:r>
              <a:rPr lang="en-US" sz="2400" b="1" dirty="0">
                <a:solidFill>
                  <a:srgbClr val="005986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  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อ่านและการเขียนจดหมาย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898651" y="1258888"/>
            <a:ext cx="8518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Arial Narrow" panose="020B0606020202030204" pitchFamily="34" charset="0"/>
                <a:cs typeface="+mn-cs"/>
              </a:rPr>
              <a:t>ประเภทหลัก </a:t>
            </a:r>
            <a:r>
              <a:rPr lang="th-TH" sz="2400" b="1" dirty="0">
                <a:solidFill>
                  <a:schemeClr val="accent2"/>
                </a:solidFill>
                <a:latin typeface="Angsana New" panose="02020603050405020304" pitchFamily="18" charset="-34"/>
                <a:cs typeface="+mn-cs"/>
              </a:rPr>
              <a:t>10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    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เข้าสังคมและการมีส่วนร่วมในชุมชน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900239" y="1874838"/>
            <a:ext cx="8518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Arial Narrow" panose="020B0606020202030204" pitchFamily="34" charset="0"/>
                <a:cs typeface="+mn-cs"/>
              </a:rPr>
              <a:t>ประเภท      </a:t>
            </a:r>
            <a:r>
              <a:rPr lang="en-US" sz="2400" b="1" dirty="0" smtClean="0">
                <a:solidFill>
                  <a:schemeClr val="accent2"/>
                </a:solidFill>
                <a:latin typeface="Arial Narrow" panose="020B0606020202030204" pitchFamily="34" charset="0"/>
                <a:cs typeface="+mn-cs"/>
              </a:rPr>
              <a:t> 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101</a:t>
            </a:r>
            <a:r>
              <a:rPr lang="en-US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    กิจกรรม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หลัก 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:</a:t>
            </a:r>
            <a:r>
              <a:rPr lang="th-TH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เวลาที่ใช้ในการเข้าสังคมและการมีส่วนร่วมในชุมชน</a:t>
            </a:r>
            <a:r>
              <a:rPr lang="en-US" sz="24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890714" y="2482851"/>
            <a:ext cx="8518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Arial Narrow" panose="020B0606020202030204" pitchFamily="34" charset="0"/>
                <a:cs typeface="+mn-cs"/>
              </a:rPr>
              <a:t>หมวด </a:t>
            </a:r>
            <a:r>
              <a:rPr lang="en-US" sz="2400" b="1" dirty="0">
                <a:solidFill>
                  <a:schemeClr val="accent2"/>
                </a:solidFill>
                <a:latin typeface="Arial Narrow" panose="020B0606020202030204" pitchFamily="34" charset="0"/>
                <a:cs typeface="+mn-cs"/>
              </a:rPr>
              <a:t>       </a:t>
            </a:r>
            <a:r>
              <a:rPr lang="en-US" sz="2400" b="1" dirty="0" smtClean="0">
                <a:solidFill>
                  <a:schemeClr val="accent2"/>
                </a:solidFill>
                <a:latin typeface="Arial Narrow" panose="020B0606020202030204" pitchFamily="34" charset="0"/>
                <a:cs typeface="+mn-cs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1011</a:t>
            </a:r>
            <a:r>
              <a:rPr lang="en-US" sz="2400" b="1" dirty="0" smtClean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 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เข้าสังคมและการติดต่อสื่อสาร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898651" y="3052763"/>
            <a:ext cx="79422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หมู่          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  10111</a:t>
            </a:r>
            <a:r>
              <a:rPr lang="en-US" sz="2400" b="1" dirty="0" smtClean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พูดคุย  การสนทนา</a:t>
            </a:r>
            <a:endParaRPr lang="en-US" sz="2400" b="1" dirty="0">
              <a:solidFill>
                <a:srgbClr val="003048"/>
              </a:solidFill>
              <a:latin typeface="+mn-lt"/>
              <a:cs typeface="+mn-cs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 rot="5400000">
            <a:off x="3239045" y="4687889"/>
            <a:ext cx="5048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000" dirty="0">
                <a:solidFill>
                  <a:schemeClr val="accent2"/>
                </a:solidFill>
                <a:latin typeface="Times New Roman" panose="02020603050405020304" pitchFamily="18" charset="0"/>
                <a:cs typeface="KodchiangUPC" panose="02020603050405020304" pitchFamily="18" charset="-34"/>
              </a:rPr>
              <a:t>…</a:t>
            </a:r>
            <a:endParaRPr lang="th-TH" sz="3000" dirty="0">
              <a:solidFill>
                <a:schemeClr val="accent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3049588" y="5357813"/>
            <a:ext cx="7942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115000"/>
              <a:buFontTx/>
              <a:buNone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1011x</a:t>
            </a:r>
            <a:r>
              <a:rPr lang="th-TH" sz="2400" b="1" dirty="0">
                <a:latin typeface="+mn-lt"/>
                <a:cs typeface="+mn-cs"/>
              </a:rPr>
              <a:t>	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การ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เข้าสังคมและการติดต่อสื่อสาร  ซึ่งมิได้ระบุรายละเอียด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1898651" y="3630613"/>
            <a:ext cx="8518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                   </a:t>
            </a:r>
            <a:r>
              <a:rPr lang="th-TH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10112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    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กิจกรรม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การเข้าสังคม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785869" y="445183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ตัวอย่างโครงสร้างกิจกรรมส่วนบุคคลและการมีส่วนร่วมกับบุคคลอื่น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785869" y="5905799"/>
            <a:ext cx="9260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400" b="1" dirty="0">
                <a:solidFill>
                  <a:schemeClr val="accent2"/>
                </a:solidFill>
                <a:latin typeface="+mn-lt"/>
                <a:cs typeface="+mn-cs"/>
              </a:rPr>
              <a:t>หมู่    </a:t>
            </a: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      </a:t>
            </a:r>
            <a:r>
              <a:rPr lang="en-US" sz="2400" b="1" dirty="0" smtClean="0">
                <a:solidFill>
                  <a:schemeClr val="accent2"/>
                </a:solidFill>
                <a:latin typeface="+mn-lt"/>
                <a:cs typeface="+mn-cs"/>
              </a:rPr>
              <a:t>        10112</a:t>
            </a:r>
            <a:r>
              <a:rPr lang="en-US" sz="2400" b="1" dirty="0" smtClean="0">
                <a:solidFill>
                  <a:srgbClr val="003048"/>
                </a:solidFill>
                <a:latin typeface="+mn-lt"/>
                <a:cs typeface="+mn-cs"/>
              </a:rPr>
              <a:t> </a:t>
            </a:r>
            <a:r>
              <a:rPr lang="th-TH" sz="2400" b="1" dirty="0" smtClean="0">
                <a:solidFill>
                  <a:srgbClr val="003048"/>
                </a:solidFill>
                <a:latin typeface="+mn-lt"/>
                <a:cs typeface="+mn-cs"/>
              </a:rPr>
              <a:t>     กิจกรรม</a:t>
            </a:r>
            <a:r>
              <a:rPr lang="th-TH" sz="2400" b="1" dirty="0">
                <a:solidFill>
                  <a:srgbClr val="003048"/>
                </a:solidFill>
                <a:latin typeface="+mn-lt"/>
                <a:cs typeface="+mn-cs"/>
              </a:rPr>
              <a:t>การเข้าสังคม</a:t>
            </a:r>
            <a:r>
              <a:rPr lang="en-US" sz="2400" b="1" dirty="0">
                <a:solidFill>
                  <a:srgbClr val="003048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7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1721799" y="149056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ตัวอย่างโครงสร้างกิจกรรมส่วนบุคคลและการมีส่วนร่วมกับบุคคลอื่น</a:t>
            </a:r>
          </a:p>
        </p:txBody>
      </p:sp>
      <p:graphicFrame>
        <p:nvGraphicFramePr>
          <p:cNvPr id="21" name="ตาราง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10377"/>
              </p:ext>
            </p:extLst>
          </p:nvPr>
        </p:nvGraphicFramePr>
        <p:xfrm>
          <a:off x="1587262" y="795387"/>
          <a:ext cx="10471758" cy="59226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736"/>
                <a:gridCol w="1736963"/>
                <a:gridCol w="837241"/>
                <a:gridCol w="1649489"/>
                <a:gridCol w="674792"/>
                <a:gridCol w="649798"/>
                <a:gridCol w="712280"/>
                <a:gridCol w="637302"/>
                <a:gridCol w="646341"/>
                <a:gridCol w="728234"/>
                <a:gridCol w="724776"/>
                <a:gridCol w="624806"/>
              </a:tblGrid>
              <a:tr h="212942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กิจกรรมหลัก</a:t>
                      </a:r>
                      <a:endParaRPr lang="th-TH" sz="1800" b="1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เวลา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cs typeface="+mn-cs"/>
                        </a:rPr>
                        <a:t>กิจกรรมรอง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ก่อให้เกิดรายได้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ใช่..........1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ไม่ใช่......2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เพื่ออะไร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ตนเอง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การทำงาน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ที่ไหน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ที่ครัวเรือนนี้ 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ที่ครัวเรือนอื่น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สถานที่ทำงาน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ที่สาธารณะ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ร้านค้า/สถานบริการ/สถานบันเทิง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สถานที่ศึกษา/ที่เรียน 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0" dirty="0" smtClean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Arial" panose="020B0604020202020204" pitchFamily="34" charset="0"/>
                          <a:cs typeface="+mn-cs"/>
                        </a:rPr>
                        <a:t>กับใคร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ทำคนเดียว</a:t>
                      </a:r>
                      <a:r>
                        <a:rPr lang="th-TH" sz="1400" b="0" baseline="0" dirty="0" smtClean="0"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0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สมาชิกในครัวเรือนนี้ 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สมาชิกครัวเรือนอื่น 2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สมาชิกครัวเรือนนี้และครัวเรือนอื่น 3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สมาชิกในชุมชน 4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latin typeface="Arial" panose="020B0604020202020204" pitchFamily="34" charset="0"/>
                          <a:cs typeface="+mn-cs"/>
                        </a:rPr>
                        <a:t>เพื่อนร่วมงาน 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1046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 21.00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ดูโทรทัศน์          14121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21.00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ถักผ้าพันคอ     12120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1171"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41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22.10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spc="0" baseline="0" dirty="0" smtClean="0">
                          <a:latin typeface="+mn-lt"/>
                          <a:cs typeface="+mn-cs"/>
                        </a:rPr>
                        <a:t>อ่านและเขียน </a:t>
                      </a:r>
                      <a:r>
                        <a:rPr lang="en-US" sz="1800" b="1" spc="0" baseline="0" dirty="0" smtClean="0">
                          <a:latin typeface="+mn-lt"/>
                          <a:cs typeface="+mn-cs"/>
                        </a:rPr>
                        <a:t>e-mail </a:t>
                      </a:r>
                      <a:r>
                        <a:rPr lang="th-TH" sz="1800" b="1" spc="0" baseline="0" dirty="0" smtClean="0">
                          <a:latin typeface="+mn-lt"/>
                          <a:cs typeface="+mn-cs"/>
                        </a:rPr>
                        <a:t>10113</a:t>
                      </a:r>
                      <a:endParaRPr lang="th-TH" sz="1800" b="1" spc="0" baseline="0" dirty="0">
                        <a:latin typeface="+mn-lt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+mn-lt"/>
                        </a:rPr>
                        <a:t>9</a:t>
                      </a:r>
                      <a:endParaRPr lang="th-TH" sz="1800" b="1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+mn-cs"/>
                        </a:rPr>
                        <a:t>2</a:t>
                      </a:r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+mn-cs"/>
                        </a:rPr>
                        <a:t>0</a:t>
                      </a:r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+mn-cs"/>
                        </a:rPr>
                        <a:t>0</a:t>
                      </a:r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+mn-cs"/>
                        </a:rPr>
                        <a:t>0</a:t>
                      </a:r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+mn-lt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840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22.20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spc="-90" baseline="0" dirty="0" smtClean="0">
                          <a:latin typeface="+mn-lt"/>
                        </a:rPr>
                        <a:t>หาข้อมูลเกี่ยวกับสุขภาพจาก </a:t>
                      </a:r>
                      <a:r>
                        <a:rPr lang="en-US" sz="1800" b="1" spc="-90" baseline="0" dirty="0" smtClean="0">
                          <a:latin typeface="+mn-lt"/>
                        </a:rPr>
                        <a:t>internet</a:t>
                      </a:r>
                      <a:r>
                        <a:rPr lang="th-TH" sz="1800" b="1" spc="-90" baseline="0" dirty="0" smtClean="0">
                          <a:latin typeface="+mn-lt"/>
                        </a:rPr>
                        <a:t>               14143</a:t>
                      </a:r>
                      <a:endParaRPr lang="th-TH" sz="1800" b="1" spc="-90" baseline="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114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      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</a:rPr>
                        <a:t> 22.30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spc="0" baseline="0" dirty="0" smtClean="0">
                          <a:latin typeface="Arial" panose="020B0604020202020204" pitchFamily="34" charset="0"/>
                        </a:rPr>
                        <a:t>อาบน้ำ แปรงฟัน แต่งตัว15131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19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22.40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th-TH" sz="1800" b="1" baseline="0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                           </a:t>
                      </a:r>
                      <a:r>
                        <a:rPr lang="th-TH" sz="1800" b="1" dirty="0" smtClean="0"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</a:t>
                      </a: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70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22.50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spc="-30" baseline="0" dirty="0" smtClean="0">
                          <a:latin typeface="Arial" panose="020B0604020202020204" pitchFamily="34" charset="0"/>
                        </a:rPr>
                        <a:t>สวดมนต์ไหว้พระ15121</a:t>
                      </a:r>
                      <a:endParaRPr lang="th-TH" sz="1800" b="1" spc="-30" baseline="0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76">
                <a:tc>
                  <a:txBody>
                    <a:bodyPr/>
                    <a:lstStyle/>
                    <a:p>
                      <a:r>
                        <a:rPr lang="th-TH" sz="1800" b="1" baseline="0" dirty="0" smtClean="0">
                          <a:latin typeface="Arial" panose="020B0604020202020204" pitchFamily="34" charset="0"/>
                          <a:cs typeface="+mn-cs"/>
                          <a:sym typeface="Wingdings 2" panose="05020102010507070707" pitchFamily="18" charset="2"/>
                        </a:rPr>
                        <a:t>      23.00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นอน                   15111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 smtClean="0">
                        <a:latin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2" name="กลุ่ม 21"/>
          <p:cNvGrpSpPr/>
          <p:nvPr/>
        </p:nvGrpSpPr>
        <p:grpSpPr>
          <a:xfrm>
            <a:off x="8373383" y="2500487"/>
            <a:ext cx="3468452" cy="329025"/>
            <a:chOff x="8373383" y="2513012"/>
            <a:chExt cx="3468452" cy="329025"/>
          </a:xfrm>
        </p:grpSpPr>
        <p:sp>
          <p:nvSpPr>
            <p:cNvPr id="23" name="Rectangle 627"/>
            <p:cNvSpPr>
              <a:spLocks noChangeArrowheads="1"/>
            </p:cNvSpPr>
            <p:nvPr/>
          </p:nvSpPr>
          <p:spPr bwMode="auto">
            <a:xfrm>
              <a:off x="8373383" y="2513012"/>
              <a:ext cx="400832" cy="175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24" name="Rectangle 627"/>
            <p:cNvSpPr>
              <a:spLocks noChangeArrowheads="1"/>
            </p:cNvSpPr>
            <p:nvPr/>
          </p:nvSpPr>
          <p:spPr bwMode="auto">
            <a:xfrm>
              <a:off x="9666675" y="2549470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  <p:sp>
          <p:nvSpPr>
            <p:cNvPr id="25" name="Rectangle 627"/>
            <p:cNvSpPr>
              <a:spLocks noChangeArrowheads="1"/>
            </p:cNvSpPr>
            <p:nvPr/>
          </p:nvSpPr>
          <p:spPr bwMode="auto">
            <a:xfrm>
              <a:off x="11200485" y="2564224"/>
              <a:ext cx="641350" cy="277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700" b="0" dirty="0">
                  <a:latin typeface="Angsana New" panose="02020603050405020304" pitchFamily="18" charset="-34"/>
                  <a:sym typeface="Symbol" panose="05050102010706020507" pitchFamily="18" charset="2"/>
                </a:rPr>
                <a:t>  </a:t>
              </a:r>
            </a:p>
          </p:txBody>
        </p:sp>
      </p:grpSp>
      <p:sp>
        <p:nvSpPr>
          <p:cNvPr id="26" name="Rectangle 626"/>
          <p:cNvSpPr>
            <a:spLocks noChangeArrowheads="1"/>
          </p:cNvSpPr>
          <p:nvPr/>
        </p:nvSpPr>
        <p:spPr bwMode="auto">
          <a:xfrm>
            <a:off x="1612314" y="3310977"/>
            <a:ext cx="780158" cy="34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 </a:t>
            </a:r>
          </a:p>
        </p:txBody>
      </p:sp>
      <p:sp>
        <p:nvSpPr>
          <p:cNvPr id="28" name="Rectangle 626"/>
          <p:cNvSpPr>
            <a:spLocks noChangeArrowheads="1"/>
          </p:cNvSpPr>
          <p:nvPr/>
        </p:nvSpPr>
        <p:spPr bwMode="auto">
          <a:xfrm>
            <a:off x="4184545" y="3312233"/>
            <a:ext cx="780158" cy="34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700" b="0" dirty="0">
                <a:latin typeface="Angsana New" panose="02020603050405020304" pitchFamily="18" charset="-34"/>
                <a:sym typeface="Symbol" panose="05050102010706020507" pitchFamily="18" charset="2"/>
              </a:rPr>
              <a:t>  </a:t>
            </a:r>
          </a:p>
        </p:txBody>
      </p:sp>
      <p:grpSp>
        <p:nvGrpSpPr>
          <p:cNvPr id="29" name="กลุ่ม 28"/>
          <p:cNvGrpSpPr/>
          <p:nvPr/>
        </p:nvGrpSpPr>
        <p:grpSpPr>
          <a:xfrm>
            <a:off x="1599711" y="2913800"/>
            <a:ext cx="230188" cy="244475"/>
            <a:chOff x="2232764" y="2049529"/>
            <a:chExt cx="230188" cy="244475"/>
          </a:xfrm>
        </p:grpSpPr>
        <p:sp>
          <p:nvSpPr>
            <p:cNvPr id="30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1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32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33" name="กลุ่ม 32"/>
          <p:cNvGrpSpPr/>
          <p:nvPr/>
        </p:nvGrpSpPr>
        <p:grpSpPr>
          <a:xfrm>
            <a:off x="1637463" y="3742582"/>
            <a:ext cx="230188" cy="244475"/>
            <a:chOff x="2232764" y="2049529"/>
            <a:chExt cx="230188" cy="244475"/>
          </a:xfrm>
        </p:grpSpPr>
        <p:sp>
          <p:nvSpPr>
            <p:cNvPr id="34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35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36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1" name="กลุ่ม 40"/>
          <p:cNvGrpSpPr/>
          <p:nvPr/>
        </p:nvGrpSpPr>
        <p:grpSpPr>
          <a:xfrm>
            <a:off x="1649815" y="5010447"/>
            <a:ext cx="230188" cy="244475"/>
            <a:chOff x="2232764" y="2049529"/>
            <a:chExt cx="230188" cy="244475"/>
          </a:xfrm>
        </p:grpSpPr>
        <p:sp>
          <p:nvSpPr>
            <p:cNvPr id="42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43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4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45" name="กลุ่ม 44"/>
          <p:cNvGrpSpPr/>
          <p:nvPr/>
        </p:nvGrpSpPr>
        <p:grpSpPr>
          <a:xfrm>
            <a:off x="1624937" y="5978767"/>
            <a:ext cx="230188" cy="244475"/>
            <a:chOff x="2232764" y="2049529"/>
            <a:chExt cx="230188" cy="244475"/>
          </a:xfrm>
        </p:grpSpPr>
        <p:sp>
          <p:nvSpPr>
            <p:cNvPr id="46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47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48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1637289" y="4354924"/>
            <a:ext cx="230188" cy="244475"/>
            <a:chOff x="2232764" y="2049529"/>
            <a:chExt cx="230188" cy="244475"/>
          </a:xfrm>
        </p:grpSpPr>
        <p:sp>
          <p:nvSpPr>
            <p:cNvPr id="54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55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56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sp>
        <p:nvSpPr>
          <p:cNvPr id="59" name="Oval 664"/>
          <p:cNvSpPr>
            <a:spLocks noChangeArrowheads="1"/>
          </p:cNvSpPr>
          <p:nvPr/>
        </p:nvSpPr>
        <p:spPr bwMode="auto">
          <a:xfrm>
            <a:off x="1667430" y="5625012"/>
            <a:ext cx="217488" cy="215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grpSp>
        <p:nvGrpSpPr>
          <p:cNvPr id="60" name="กลุ่ม 59"/>
          <p:cNvGrpSpPr/>
          <p:nvPr/>
        </p:nvGrpSpPr>
        <p:grpSpPr>
          <a:xfrm>
            <a:off x="4187132" y="2913869"/>
            <a:ext cx="230188" cy="244475"/>
            <a:chOff x="2232764" y="2049529"/>
            <a:chExt cx="230188" cy="244475"/>
          </a:xfrm>
        </p:grpSpPr>
        <p:sp>
          <p:nvSpPr>
            <p:cNvPr id="61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62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63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grpSp>
        <p:nvGrpSpPr>
          <p:cNvPr id="64" name="กลุ่ม 63"/>
          <p:cNvGrpSpPr/>
          <p:nvPr/>
        </p:nvGrpSpPr>
        <p:grpSpPr>
          <a:xfrm>
            <a:off x="1628286" y="6382535"/>
            <a:ext cx="230188" cy="244475"/>
            <a:chOff x="2232764" y="2049529"/>
            <a:chExt cx="230188" cy="244475"/>
          </a:xfrm>
        </p:grpSpPr>
        <p:sp>
          <p:nvSpPr>
            <p:cNvPr id="65" name="Oval 638"/>
            <p:cNvSpPr>
              <a:spLocks noChangeArrowheads="1"/>
            </p:cNvSpPr>
            <p:nvPr/>
          </p:nvSpPr>
          <p:spPr bwMode="auto">
            <a:xfrm>
              <a:off x="2232764" y="2078104"/>
              <a:ext cx="217488" cy="2159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66" name="Line 639"/>
            <p:cNvSpPr>
              <a:spLocks noChangeShapeType="1"/>
            </p:cNvSpPr>
            <p:nvPr/>
          </p:nvSpPr>
          <p:spPr bwMode="auto">
            <a:xfrm flipH="1">
              <a:off x="2320077" y="2049529"/>
              <a:ext cx="142875" cy="215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  <p:sp>
          <p:nvSpPr>
            <p:cNvPr id="67" name="Line 640"/>
            <p:cNvSpPr>
              <a:spLocks noChangeShapeType="1"/>
            </p:cNvSpPr>
            <p:nvPr/>
          </p:nvSpPr>
          <p:spPr bwMode="auto">
            <a:xfrm>
              <a:off x="2261339" y="2192404"/>
              <a:ext cx="73025" cy="71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h-TH"/>
            </a:p>
          </p:txBody>
        </p:sp>
      </p:grp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11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1796955" y="472222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796955" y="1377507"/>
            <a:ext cx="190500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3048"/>
                </a:solidFill>
              </a:rPr>
              <a:t>การผลิตอาหาร</a:t>
            </a:r>
            <a:endParaRPr lang="th-TH" b="1" dirty="0">
              <a:solidFill>
                <a:srgbClr val="003048"/>
              </a:solidFill>
            </a:endParaRP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28</a:t>
            </a:fld>
            <a:endParaRPr lang="th-TH"/>
          </a:p>
        </p:txBody>
      </p:sp>
      <p:grpSp>
        <p:nvGrpSpPr>
          <p:cNvPr id="54" name="กลุ่ม 53"/>
          <p:cNvGrpSpPr/>
          <p:nvPr/>
        </p:nvGrpSpPr>
        <p:grpSpPr>
          <a:xfrm>
            <a:off x="1658197" y="2159681"/>
            <a:ext cx="9727961" cy="3599529"/>
            <a:chOff x="0" y="0"/>
            <a:chExt cx="7963862" cy="2709861"/>
          </a:xfrm>
        </p:grpSpPr>
        <p:sp>
          <p:nvSpPr>
            <p:cNvPr id="55" name="Rectangle 2"/>
            <p:cNvSpPr/>
            <p:nvPr/>
          </p:nvSpPr>
          <p:spPr>
            <a:xfrm>
              <a:off x="1543050" y="828675"/>
              <a:ext cx="1442984" cy="3238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ได้รับค่าตอบแทน</a:t>
              </a:r>
              <a:endParaRPr lang="en-US" sz="110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56" name="Rectangle 1"/>
            <p:cNvSpPr/>
            <p:nvPr/>
          </p:nvSpPr>
          <p:spPr>
            <a:xfrm>
              <a:off x="0" y="1152525"/>
              <a:ext cx="1038949" cy="3524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การทำอาหาร</a:t>
              </a:r>
              <a:endParaRPr lang="en-US" sz="1100" dirty="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57" name="Rectangle 5"/>
            <p:cNvSpPr/>
            <p:nvPr/>
          </p:nvSpPr>
          <p:spPr>
            <a:xfrm>
              <a:off x="3371850" y="1524000"/>
              <a:ext cx="1443874" cy="3905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ให้กับครัวเรือนตนเอง</a:t>
              </a:r>
              <a:endParaRPr lang="en-US" sz="1100" dirty="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58" name="Rectangle 17"/>
            <p:cNvSpPr/>
            <p:nvPr/>
          </p:nvSpPr>
          <p:spPr>
            <a:xfrm>
              <a:off x="5629275" y="0"/>
              <a:ext cx="2334587" cy="33337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ทำอาหารไม่พร้อมบริโภค </a:t>
              </a:r>
              <a:r>
                <a:rPr lang="en-US" sz="1600" b="1" dirty="0" smtClean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03111 </a:t>
              </a:r>
              <a:r>
                <a:rPr lang="th-TH" sz="1600" b="1" dirty="0" smtClean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และ 03112</a:t>
              </a:r>
              <a:endParaRPr lang="en-US" sz="1100" b="1" dirty="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59" name="Rectangle 18"/>
            <p:cNvSpPr/>
            <p:nvPr/>
          </p:nvSpPr>
          <p:spPr>
            <a:xfrm>
              <a:off x="5629275" y="695325"/>
              <a:ext cx="1903898" cy="37147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ทำอาหารพร้อมบริโภค </a:t>
              </a:r>
              <a:r>
                <a:rPr lang="en-US" sz="1600" b="1" dirty="0" smtClean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05111</a:t>
              </a:r>
              <a:endParaRPr lang="en-US" sz="1100" dirty="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cxnSp>
          <p:nvCxnSpPr>
            <p:cNvPr id="60" name="Straight Connector 19"/>
            <p:cNvCxnSpPr/>
            <p:nvPr/>
          </p:nvCxnSpPr>
          <p:spPr>
            <a:xfrm flipV="1">
              <a:off x="3000375" y="171450"/>
              <a:ext cx="2616611" cy="762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20"/>
            <p:cNvCxnSpPr/>
            <p:nvPr/>
          </p:nvCxnSpPr>
          <p:spPr>
            <a:xfrm flipV="1">
              <a:off x="3009900" y="895350"/>
              <a:ext cx="2606991" cy="476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9"/>
            <p:cNvCxnSpPr/>
            <p:nvPr/>
          </p:nvCxnSpPr>
          <p:spPr>
            <a:xfrm flipV="1">
              <a:off x="1057275" y="1009650"/>
              <a:ext cx="480995" cy="30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Rectangle 8"/>
            <p:cNvSpPr/>
            <p:nvPr/>
          </p:nvSpPr>
          <p:spPr>
            <a:xfrm>
              <a:off x="5629276" y="2019300"/>
              <a:ext cx="1903898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ทำอาหารพร้อมบริโภค </a:t>
              </a:r>
              <a:r>
                <a:rPr lang="en-US" sz="1600" b="1" dirty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06111</a:t>
              </a:r>
              <a:endParaRPr lang="en-US" sz="1100" dirty="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cxnSp>
          <p:nvCxnSpPr>
            <p:cNvPr id="64" name="Straight Connector 10"/>
            <p:cNvCxnSpPr/>
            <p:nvPr/>
          </p:nvCxnSpPr>
          <p:spPr>
            <a:xfrm>
              <a:off x="1028700" y="1304925"/>
              <a:ext cx="471375" cy="5429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21"/>
            <p:cNvCxnSpPr/>
            <p:nvPr/>
          </p:nvCxnSpPr>
          <p:spPr>
            <a:xfrm flipV="1">
              <a:off x="2809875" y="1638300"/>
              <a:ext cx="577194" cy="4048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23"/>
            <p:cNvCxnSpPr>
              <a:stCxn id="57" idx="3"/>
            </p:cNvCxnSpPr>
            <p:nvPr/>
          </p:nvCxnSpPr>
          <p:spPr>
            <a:xfrm flipV="1">
              <a:off x="4815724" y="1609725"/>
              <a:ext cx="804025" cy="1095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24"/>
            <p:cNvCxnSpPr>
              <a:stCxn id="57" idx="3"/>
            </p:cNvCxnSpPr>
            <p:nvPr/>
          </p:nvCxnSpPr>
          <p:spPr>
            <a:xfrm>
              <a:off x="4815724" y="1719263"/>
              <a:ext cx="823076" cy="4810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Rectangle 3"/>
            <p:cNvSpPr/>
            <p:nvPr/>
          </p:nvSpPr>
          <p:spPr>
            <a:xfrm>
              <a:off x="1514475" y="1733550"/>
              <a:ext cx="1298686" cy="6191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ไม่ได้รับค่าตอบแทน</a:t>
              </a:r>
              <a:endParaRPr lang="en-US" sz="110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69" name="Rectangle 7"/>
            <p:cNvSpPr/>
            <p:nvPr/>
          </p:nvSpPr>
          <p:spPr>
            <a:xfrm>
              <a:off x="5638799" y="1438275"/>
              <a:ext cx="2325063" cy="3619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a typeface="Calibri" panose="020F0502020204030204" pitchFamily="34" charset="0"/>
                  <a:cs typeface="Browallia New" panose="020B0604020202020204" pitchFamily="34" charset="-34"/>
                </a:rPr>
                <a:t>ทำอาหารไม่พร้อมบริโภค </a:t>
              </a:r>
              <a:r>
                <a:rPr lang="en-US" sz="1600" b="1" dirty="0"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03111 </a:t>
              </a:r>
              <a:r>
                <a:rPr lang="th-TH" sz="1600" b="1" dirty="0"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และ 03112</a:t>
              </a:r>
              <a:endParaRPr lang="en-US" sz="1100" b="1" dirty="0"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cxnSp>
          <p:nvCxnSpPr>
            <p:cNvPr id="70" name="Straight Connector 22"/>
            <p:cNvCxnSpPr/>
            <p:nvPr/>
          </p:nvCxnSpPr>
          <p:spPr>
            <a:xfrm>
              <a:off x="2809875" y="2038350"/>
              <a:ext cx="615673" cy="3667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 6"/>
            <p:cNvSpPr/>
            <p:nvPr/>
          </p:nvSpPr>
          <p:spPr>
            <a:xfrm>
              <a:off x="3400425" y="2238375"/>
              <a:ext cx="1415300" cy="47148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ea typeface="Calibri" panose="020F0502020204030204" pitchFamily="34" charset="0"/>
                  <a:cs typeface="Browallia New" panose="020B0604020202020204" pitchFamily="34" charset="-34"/>
                </a:rPr>
                <a:t>ให้กับครัวเรือนอื่น</a:t>
              </a:r>
              <a:r>
                <a:rPr lang="en-US" sz="1600" b="1" dirty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/</a:t>
              </a:r>
              <a:r>
                <a:rPr lang="th-TH" sz="1600" b="1" dirty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ชุมชน </a:t>
              </a:r>
              <a:r>
                <a:rPr lang="en-US" sz="1600" b="1" dirty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081111</a:t>
              </a:r>
              <a:endParaRPr lang="en-US" sz="1100" dirty="0">
                <a:effectLst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295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653660" y="433585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62707" y="1194450"/>
            <a:ext cx="148132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3048"/>
                </a:solidFill>
              </a:rPr>
              <a:t>การก่อสร้าง</a:t>
            </a:r>
            <a:endParaRPr lang="th-TH" b="1" dirty="0">
              <a:solidFill>
                <a:srgbClr val="003048"/>
              </a:solidFill>
            </a:endParaRPr>
          </a:p>
        </p:txBody>
      </p:sp>
      <p:grpSp>
        <p:nvGrpSpPr>
          <p:cNvPr id="22" name="กลุ่ม 21"/>
          <p:cNvGrpSpPr/>
          <p:nvPr/>
        </p:nvGrpSpPr>
        <p:grpSpPr>
          <a:xfrm>
            <a:off x="1662707" y="2154476"/>
            <a:ext cx="9548088" cy="4158641"/>
            <a:chOff x="0" y="0"/>
            <a:chExt cx="7770172" cy="2847975"/>
          </a:xfrm>
        </p:grpSpPr>
        <p:sp>
          <p:nvSpPr>
            <p:cNvPr id="23" name="Rectangle 26"/>
            <p:cNvSpPr/>
            <p:nvPr/>
          </p:nvSpPr>
          <p:spPr>
            <a:xfrm>
              <a:off x="1524000" y="0"/>
              <a:ext cx="1343025" cy="32385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ได้รับค่าตอบแทน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24" name="Rectangle 25"/>
            <p:cNvSpPr/>
            <p:nvPr/>
          </p:nvSpPr>
          <p:spPr>
            <a:xfrm>
              <a:off x="0" y="323850"/>
              <a:ext cx="1028700" cy="3524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การก่อสร้าง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25" name="Rectangle 28"/>
            <p:cNvSpPr/>
            <p:nvPr/>
          </p:nvSpPr>
          <p:spPr>
            <a:xfrm>
              <a:off x="3448051" y="800100"/>
              <a:ext cx="4322120" cy="32385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การก่อสร้างและการซ่อมแซมบ้านครั้งใหญ่ให้กับครัวเรือนตนเอง</a:t>
              </a:r>
              <a:r>
                <a:rPr lang="en-US" sz="1600" b="1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 04111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cxnSp>
          <p:nvCxnSpPr>
            <p:cNvPr id="26" name="Straight Connector 32"/>
            <p:cNvCxnSpPr/>
            <p:nvPr/>
          </p:nvCxnSpPr>
          <p:spPr>
            <a:xfrm flipV="1">
              <a:off x="1028700" y="180975"/>
              <a:ext cx="504825" cy="34290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7" name="Straight Connector 33"/>
            <p:cNvCxnSpPr/>
            <p:nvPr/>
          </p:nvCxnSpPr>
          <p:spPr>
            <a:xfrm>
              <a:off x="1047750" y="523875"/>
              <a:ext cx="428625" cy="71437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28" name="Rectangle 27"/>
            <p:cNvSpPr/>
            <p:nvPr/>
          </p:nvSpPr>
          <p:spPr>
            <a:xfrm>
              <a:off x="1495425" y="904875"/>
              <a:ext cx="1238250" cy="60007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ไม่ได้รับค่าตอบแทน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cxnSp>
          <p:nvCxnSpPr>
            <p:cNvPr id="29" name="ตัวเชื่อมต่อตรง 28"/>
            <p:cNvCxnSpPr/>
            <p:nvPr/>
          </p:nvCxnSpPr>
          <p:spPr>
            <a:xfrm>
              <a:off x="2724150" y="1276350"/>
              <a:ext cx="704850" cy="1371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3438525" y="1285875"/>
              <a:ext cx="4331646" cy="3048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การก่อสร้างและการซ่อมแซมครั้งใหญ่เกี่ยวกับอาคาร ถนน เขื่อน ของชุมชน </a:t>
              </a:r>
              <a:r>
                <a:rPr lang="en-US" sz="1600" b="1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04113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31" name="Rectangle 29"/>
            <p:cNvSpPr/>
            <p:nvPr/>
          </p:nvSpPr>
          <p:spPr>
            <a:xfrm>
              <a:off x="3467100" y="1790700"/>
              <a:ext cx="4303072" cy="3429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การซ่อมแซมเล็กๆ น้อยๆ ภายในที่อยู่อาศัยของตนเองด้วยตนเอง </a:t>
              </a:r>
              <a:r>
                <a:rPr lang="en-US" sz="1600" b="1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06113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32" name="Rectangle 26"/>
            <p:cNvSpPr/>
            <p:nvPr/>
          </p:nvSpPr>
          <p:spPr>
            <a:xfrm>
              <a:off x="3476625" y="9525"/>
              <a:ext cx="4293547" cy="32385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การก่อสร้างและการซ่อมแซมอาคาร ถนน เขื่อน และสิ่งก่อสร้างอื่นๆ </a:t>
              </a:r>
              <a:r>
                <a:rPr lang="en-US" sz="1600" b="1" dirty="0">
                  <a:effectLst/>
                  <a:latin typeface="Browallia New" panose="020B0604020202020204" pitchFamily="34" charset="-34"/>
                  <a:ea typeface="Calibri" panose="020F0502020204030204" pitchFamily="34" charset="0"/>
                  <a:cs typeface="Cordia New" panose="020B0304020202020204" pitchFamily="34" charset="-34"/>
                </a:rPr>
                <a:t>04112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sp>
          <p:nvSpPr>
            <p:cNvPr id="33" name="Rectangle 29"/>
            <p:cNvSpPr/>
            <p:nvPr/>
          </p:nvSpPr>
          <p:spPr>
            <a:xfrm>
              <a:off x="3429000" y="2276475"/>
              <a:ext cx="4341171" cy="5715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th-TH" sz="16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rowallia New" panose="020B0604020202020204" pitchFamily="34" charset="-34"/>
                </a:rPr>
                <a:t>การก่อสร้างและการซ่อมแซมที่อยู่อาศัยและสิ่งก่อสร้างอื่นๆ โดยให้ความช่วยเหลือครัวเรือนอื่น 08113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endParaRPr>
            </a:p>
          </p:txBody>
        </p:sp>
        <p:cxnSp>
          <p:nvCxnSpPr>
            <p:cNvPr id="34" name="ตัวเชื่อมต่อตรง 33"/>
            <p:cNvCxnSpPr/>
            <p:nvPr/>
          </p:nvCxnSpPr>
          <p:spPr>
            <a:xfrm>
              <a:off x="2867025" y="152400"/>
              <a:ext cx="619125" cy="95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/>
            <p:cNvCxnSpPr/>
            <p:nvPr/>
          </p:nvCxnSpPr>
          <p:spPr>
            <a:xfrm flipV="1">
              <a:off x="2743200" y="981075"/>
              <a:ext cx="704850" cy="2762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ตัวเชื่อมต่อตรง 35"/>
            <p:cNvCxnSpPr/>
            <p:nvPr/>
          </p:nvCxnSpPr>
          <p:spPr>
            <a:xfrm>
              <a:off x="2724150" y="1257300"/>
              <a:ext cx="714375" cy="219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36"/>
            <p:cNvCxnSpPr/>
            <p:nvPr/>
          </p:nvCxnSpPr>
          <p:spPr>
            <a:xfrm>
              <a:off x="2733675" y="1276350"/>
              <a:ext cx="733425" cy="7143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29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408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13"/>
          <p:cNvSpPr txBox="1">
            <a:spLocks noChangeArrowheads="1"/>
          </p:cNvSpPr>
          <p:nvPr/>
        </p:nvSpPr>
        <p:spPr bwMode="auto">
          <a:xfrm>
            <a:off x="1174280" y="424144"/>
            <a:ext cx="103136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คำศัพท์ที่ใช้ในการจัดจำแนกกิจกรรมการใช้</a:t>
            </a:r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เวลา</a:t>
            </a:r>
            <a:endParaRPr lang="en-US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991672" y="1070475"/>
            <a:ext cx="11200327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dirty="0">
                <a:solidFill>
                  <a:srgbClr val="003048"/>
                </a:solidFill>
                <a:latin typeface="Arial Narrow" panose="020B0606020202030204" pitchFamily="34" charset="0"/>
                <a:cs typeface="KodchiangUPC" panose="02020603050405020304" pitchFamily="18" charset="-34"/>
              </a:rPr>
              <a:t>	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 หมายถึง การทำอะไรก็ตามที่บุคคลหนึ่งได้ใช้เวลาในการทำสิ่งนั้น โดยไม่คำนึงว่าได้รับประโยชน์หรือผลตอบแทนใดๆ จากการทำสิ่งนั้นหรือไม่ รวมถึงการหยุดพักหรือการไม่ได้ทำอะไร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เลย</a:t>
            </a:r>
          </a:p>
          <a:p>
            <a:pPr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ใน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บางช่วงเวลา บุคคลอาจทำกิจกรรมหลายอย่างไปพร้อมๆ กัน 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ในการสำรวจได้แบ่งกิจกรรมเป็น 2 ประเภท คือ</a:t>
            </a:r>
          </a:p>
          <a:p>
            <a:pPr>
              <a:spcBef>
                <a:spcPct val="0"/>
              </a:spcBef>
              <a:buSzPct val="50000"/>
              <a:buNone/>
              <a:defRPr/>
            </a:pPr>
            <a:r>
              <a:rPr lang="en-US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1.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หลัก </a:t>
            </a:r>
            <a:endParaRPr lang="th-TH" altLang="zh-CN" b="1" dirty="0" smtClean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>
              <a:spcBef>
                <a:spcPct val="0"/>
              </a:spcBef>
              <a:buSzPct val="50000"/>
              <a:buBlip>
                <a:blip r:embed="rId3"/>
              </a:buBlip>
              <a:defRPr/>
            </a:pPr>
            <a:r>
              <a:rPr lang="th-TH" altLang="zh-CN" sz="3200" b="1" dirty="0" smtClean="0">
                <a:solidFill>
                  <a:schemeClr val="accent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ถ้า</a:t>
            </a:r>
            <a:r>
              <a:rPr lang="th-TH" altLang="zh-CN" sz="3200" b="1" dirty="0">
                <a:solidFill>
                  <a:schemeClr val="accent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ในช่วงเวลาหนึ่งทำกิจกรรมเดียว กิจกรรมที่ทำนั้น</a:t>
            </a:r>
            <a:r>
              <a:rPr lang="th-TH" altLang="zh-CN" sz="3200" b="1" dirty="0" smtClean="0">
                <a:solidFill>
                  <a:schemeClr val="accent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ถือเป็น</a:t>
            </a:r>
            <a:r>
              <a:rPr lang="th-TH" altLang="zh-CN" sz="3200" b="1" dirty="0">
                <a:solidFill>
                  <a:schemeClr val="accent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กิจกรรมหลัก</a:t>
            </a:r>
          </a:p>
          <a:p>
            <a:pPr lvl="1">
              <a:spcBef>
                <a:spcPct val="0"/>
              </a:spcBef>
              <a:buSzPct val="50000"/>
              <a:buBlip>
                <a:blip r:embed="rId3"/>
              </a:buBlip>
              <a:defRPr/>
            </a:pPr>
            <a:r>
              <a:rPr lang="th-TH" altLang="zh-CN" sz="3200" b="1" dirty="0">
                <a:solidFill>
                  <a:schemeClr val="accent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ถ้าในช่วงเวลาหนึ่งทำกิจกรรมหลายอย่างพร้อมกัน กิจกรรมหลักจะหมายถึง กิจกรรมที่ผู้ตอบสัมภาษณ์ต้องการทำมาก</a:t>
            </a:r>
            <a:r>
              <a:rPr lang="th-TH" altLang="zh-CN" sz="3200" b="1" dirty="0" smtClean="0">
                <a:solidFill>
                  <a:schemeClr val="accent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ที่สุด</a:t>
            </a:r>
            <a:endParaRPr lang="th-TH" altLang="zh-CN" sz="3200" b="1" dirty="0">
              <a:solidFill>
                <a:schemeClr val="accent2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>
              <a:spcBef>
                <a:spcPct val="0"/>
              </a:spcBef>
              <a:buSzPct val="50000"/>
              <a:buNone/>
              <a:defRPr/>
            </a:pPr>
            <a:r>
              <a:rPr lang="en-US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 </a:t>
            </a: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กิจกรรมรอง </a:t>
            </a:r>
            <a:r>
              <a:rPr lang="th-TH" altLang="zh-CN" b="1" dirty="0">
                <a:solidFill>
                  <a:srgbClr val="6F3F0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หมายถึง กิจกรรมที่ทำในช่วงเวลา</a:t>
            </a:r>
            <a:r>
              <a:rPr lang="th-TH" altLang="zh-CN" b="1" dirty="0" smtClean="0">
                <a:solidFill>
                  <a:srgbClr val="6F3F0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เดียวกับ</a:t>
            </a:r>
            <a:r>
              <a:rPr lang="th-TH" altLang="zh-CN" b="1" dirty="0">
                <a:solidFill>
                  <a:srgbClr val="6F3F0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การทำกิจกรรมหลัก ซึ่งผู้ตอบ</a:t>
            </a:r>
          </a:p>
          <a:p>
            <a:pPr>
              <a:spcBef>
                <a:spcPct val="0"/>
              </a:spcBef>
              <a:buSzPct val="50000"/>
              <a:buNone/>
              <a:defRPr/>
            </a:pPr>
            <a:r>
              <a:rPr lang="th-TH" altLang="zh-CN" b="1" dirty="0">
                <a:solidFill>
                  <a:srgbClr val="6F3F0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สัมภาษณ์ต้องการทำรองจากกิจกรรมหลัก หรือให้ความสำคัญน้อยกว่ากิจกรรม</a:t>
            </a:r>
            <a:r>
              <a:rPr lang="th-TH" altLang="zh-CN" b="1" dirty="0" smtClean="0">
                <a:solidFill>
                  <a:srgbClr val="6F3F0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หลัก</a:t>
            </a:r>
            <a:endParaRPr lang="th-TH" altLang="zh-CN" b="1" dirty="0">
              <a:solidFill>
                <a:srgbClr val="6F3F0C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67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1796955" y="241389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1796955" y="826135"/>
            <a:ext cx="544615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3048"/>
                </a:solidFill>
              </a:rPr>
              <a:t>การใช้เทคโนโลยีคอมพิวเตอร์และ</a:t>
            </a:r>
            <a:r>
              <a:rPr lang="th-TH" b="1" dirty="0" smtClean="0">
                <a:solidFill>
                  <a:srgbClr val="003048"/>
                </a:solidFill>
              </a:rPr>
              <a:t>อินเตอร์เน็ต</a:t>
            </a:r>
            <a:endParaRPr lang="th-TH" dirty="0">
              <a:solidFill>
                <a:srgbClr val="003048"/>
              </a:solidFill>
            </a:endParaRPr>
          </a:p>
        </p:txBody>
      </p:sp>
      <p:sp>
        <p:nvSpPr>
          <p:cNvPr id="55" name="สี่เหลี่ยมผืนผ้า 14"/>
          <p:cNvSpPr/>
          <p:nvPr/>
        </p:nvSpPr>
        <p:spPr>
          <a:xfrm>
            <a:off x="3820719" y="1472466"/>
            <a:ext cx="2137518" cy="431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เพื่อการทำงานในระบบ 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01111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56" name="สี่เหลี่ยมผืนผ้า 15"/>
          <p:cNvSpPr/>
          <p:nvPr/>
        </p:nvSpPr>
        <p:spPr>
          <a:xfrm>
            <a:off x="3855760" y="2272566"/>
            <a:ext cx="2102478" cy="71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เพื่อการจัดการครัวเรือน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/บริการ</a:t>
            </a: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ออนไลน์ 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57" name="ตัวเชื่อมต่อตรง 88"/>
          <p:cNvCxnSpPr/>
          <p:nvPr/>
        </p:nvCxnSpPr>
        <p:spPr>
          <a:xfrm flipV="1">
            <a:off x="3026449" y="2605941"/>
            <a:ext cx="833204" cy="876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สี่เหลี่ยมผืนผ้า 42"/>
          <p:cNvSpPr/>
          <p:nvPr/>
        </p:nvSpPr>
        <p:spPr>
          <a:xfrm>
            <a:off x="8037356" y="1609470"/>
            <a:ext cx="2418451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ชำระค่าใช้จ่ายของครัวเรือน </a:t>
            </a:r>
            <a:r>
              <a:rPr lang="th-TH" sz="1600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06115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59" name="สี่เหลี่ยมผืนผ้า 43"/>
          <p:cNvSpPr/>
          <p:nvPr/>
        </p:nvSpPr>
        <p:spPr>
          <a:xfrm>
            <a:off x="8037356" y="2441928"/>
            <a:ext cx="2418451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เลือก</a:t>
            </a:r>
            <a:r>
              <a:rPr lang="th-TH" sz="1600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ซื้อบริการทางออนไลน์</a:t>
            </a:r>
            <a:r>
              <a:rPr lang="th-TH" sz="1600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 06122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0" name="สี่เหลี่ยมผืนผ้า 50"/>
          <p:cNvSpPr/>
          <p:nvPr/>
        </p:nvSpPr>
        <p:spPr>
          <a:xfrm>
            <a:off x="8037356" y="2911654"/>
            <a:ext cx="3223542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การเรียนด้วยตนเองในหลักสูตรทางไกล</a:t>
            </a: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09113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1" name="สี่เหลี่ยมผืนผ้า 13"/>
          <p:cNvSpPr/>
          <p:nvPr/>
        </p:nvSpPr>
        <p:spPr>
          <a:xfrm>
            <a:off x="515155" y="3110766"/>
            <a:ext cx="2507400" cy="78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การใช้เทคโนโลยีคอมพิวเตอร์และอินเตอร์เน็ต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62" name="ตัวเชื่อมต่อตรง 92"/>
          <p:cNvCxnSpPr>
            <a:stCxn id="56" idx="3"/>
            <a:endCxn id="90" idx="1"/>
          </p:cNvCxnSpPr>
          <p:nvPr/>
        </p:nvCxnSpPr>
        <p:spPr>
          <a:xfrm flipV="1">
            <a:off x="5958238" y="2175295"/>
            <a:ext cx="2082056" cy="452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ตัวเชื่อมต่อตรง 93"/>
          <p:cNvCxnSpPr>
            <a:stCxn id="56" idx="3"/>
            <a:endCxn id="59" idx="1"/>
          </p:cNvCxnSpPr>
          <p:nvPr/>
        </p:nvCxnSpPr>
        <p:spPr>
          <a:xfrm flipV="1">
            <a:off x="5958238" y="2599091"/>
            <a:ext cx="2079118" cy="29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ตัวเชื่อมต่อตรง 94"/>
          <p:cNvCxnSpPr>
            <a:stCxn id="66" idx="3"/>
          </p:cNvCxnSpPr>
          <p:nvPr/>
        </p:nvCxnSpPr>
        <p:spPr>
          <a:xfrm flipV="1">
            <a:off x="6353660" y="3110766"/>
            <a:ext cx="1683696" cy="3286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สี่เหลี่ยมผืนผ้า 56"/>
          <p:cNvSpPr/>
          <p:nvPr/>
        </p:nvSpPr>
        <p:spPr>
          <a:xfrm>
            <a:off x="8037357" y="3343280"/>
            <a:ext cx="3223542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ทำการบ้าน/ทำรายงาน/ทบทวนบทเรียน </a:t>
            </a:r>
            <a:r>
              <a:rPr lang="th-TH" sz="1600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09120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6" name="สี่เหลี่ยมผืนผ้า 16"/>
          <p:cNvSpPr/>
          <p:nvPr/>
        </p:nvSpPr>
        <p:spPr>
          <a:xfrm>
            <a:off x="3855760" y="3244116"/>
            <a:ext cx="2497900" cy="3905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เพื่อการศึกษาในระบบ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ออนไลน์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67" name="ตัวเชื่อมต่อตรง 95"/>
          <p:cNvCxnSpPr>
            <a:stCxn id="66" idx="3"/>
            <a:endCxn id="65" idx="1"/>
          </p:cNvCxnSpPr>
          <p:nvPr/>
        </p:nvCxnSpPr>
        <p:spPr>
          <a:xfrm>
            <a:off x="6353660" y="3439379"/>
            <a:ext cx="1683697" cy="61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ตัวเชื่อมต่อตรง 89"/>
          <p:cNvCxnSpPr/>
          <p:nvPr/>
        </p:nvCxnSpPr>
        <p:spPr>
          <a:xfrm flipV="1">
            <a:off x="3049809" y="3415566"/>
            <a:ext cx="829311" cy="66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สี่เหลี่ยมผืนผ้า 64"/>
          <p:cNvSpPr/>
          <p:nvPr/>
        </p:nvSpPr>
        <p:spPr>
          <a:xfrm>
            <a:off x="8037356" y="3804003"/>
            <a:ext cx="2916840" cy="3238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การสนทนาทางคอมพิวเตอร์ 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(chat)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10111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70" name="ตัวเชื่อมต่อตรง 98"/>
          <p:cNvCxnSpPr>
            <a:stCxn id="71" idx="3"/>
            <a:endCxn id="69" idx="1"/>
          </p:cNvCxnSpPr>
          <p:nvPr/>
        </p:nvCxnSpPr>
        <p:spPr>
          <a:xfrm flipV="1">
            <a:off x="6353659" y="3965928"/>
            <a:ext cx="1683697" cy="306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สี่เหลี่ยมผืนผ้า 34"/>
          <p:cNvSpPr/>
          <p:nvPr/>
        </p:nvSpPr>
        <p:spPr>
          <a:xfrm>
            <a:off x="3879120" y="4063266"/>
            <a:ext cx="2474539" cy="419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เพื่อการติดต่อสื่อสาร/การเข้า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สังคม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72" name="ตัวเชื่อมต่อตรง 90"/>
          <p:cNvCxnSpPr/>
          <p:nvPr/>
        </p:nvCxnSpPr>
        <p:spPr>
          <a:xfrm>
            <a:off x="3049809" y="3482241"/>
            <a:ext cx="829311" cy="76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สี่เหลี่ยมผืนผ้า 60"/>
          <p:cNvSpPr/>
          <p:nvPr/>
        </p:nvSpPr>
        <p:spPr>
          <a:xfrm>
            <a:off x="8037356" y="4706399"/>
            <a:ext cx="2737931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การเขียนโปรแกรมคอมพิวเตอร์ </a:t>
            </a: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12121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4" name="สี่เหลี่ยมผืนผ้า 35"/>
          <p:cNvSpPr/>
          <p:nvPr/>
        </p:nvSpPr>
        <p:spPr>
          <a:xfrm>
            <a:off x="3914162" y="4949091"/>
            <a:ext cx="1938952" cy="419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เพื่อเป็นงาน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อดิเรก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5" name="สี่เหลี่ยมผืนผ้า 65"/>
          <p:cNvSpPr/>
          <p:nvPr/>
        </p:nvSpPr>
        <p:spPr>
          <a:xfrm>
            <a:off x="8037356" y="4223625"/>
            <a:ext cx="2929619" cy="314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การอ่านและการเขียน 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e-mail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10113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6" name="สี่เหลี่ยมผืนผ้า 61"/>
          <p:cNvSpPr/>
          <p:nvPr/>
        </p:nvSpPr>
        <p:spPr>
          <a:xfrm>
            <a:off x="8037356" y="5109972"/>
            <a:ext cx="2725151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การเล่น</a:t>
            </a:r>
            <a:r>
              <a:rPr lang="th-TH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เกมส์</a:t>
            </a: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คอมพิวเตอร์ </a:t>
            </a: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12133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77" name="ตัวเชื่อมต่อตรง 99"/>
          <p:cNvCxnSpPr>
            <a:stCxn id="71" idx="3"/>
          </p:cNvCxnSpPr>
          <p:nvPr/>
        </p:nvCxnSpPr>
        <p:spPr>
          <a:xfrm>
            <a:off x="6353659" y="4272816"/>
            <a:ext cx="1683697" cy="111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ตัวเชื่อมต่อตรง 101"/>
          <p:cNvCxnSpPr>
            <a:endCxn id="73" idx="1"/>
          </p:cNvCxnSpPr>
          <p:nvPr/>
        </p:nvCxnSpPr>
        <p:spPr>
          <a:xfrm flipV="1">
            <a:off x="5841434" y="4863562"/>
            <a:ext cx="2195922" cy="3141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ตัวเชื่อมต่อตรง 91"/>
          <p:cNvCxnSpPr>
            <a:endCxn id="74" idx="1"/>
          </p:cNvCxnSpPr>
          <p:nvPr/>
        </p:nvCxnSpPr>
        <p:spPr>
          <a:xfrm>
            <a:off x="3038129" y="3482241"/>
            <a:ext cx="876031" cy="1676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ตัวเชื่อมต่อตรง 102"/>
          <p:cNvCxnSpPr>
            <a:endCxn id="76" idx="1"/>
          </p:cNvCxnSpPr>
          <p:nvPr/>
        </p:nvCxnSpPr>
        <p:spPr>
          <a:xfrm>
            <a:off x="5841434" y="5177691"/>
            <a:ext cx="2195922" cy="89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ตัวเชื่อมต่อตรง 103"/>
          <p:cNvCxnSpPr>
            <a:endCxn id="83" idx="1"/>
          </p:cNvCxnSpPr>
          <p:nvPr/>
        </p:nvCxnSpPr>
        <p:spPr>
          <a:xfrm>
            <a:off x="5841434" y="5177691"/>
            <a:ext cx="2195922" cy="4810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ตัวเชื่อมต่อตรง 87"/>
          <p:cNvCxnSpPr/>
          <p:nvPr/>
        </p:nvCxnSpPr>
        <p:spPr>
          <a:xfrm>
            <a:off x="3061490" y="3472716"/>
            <a:ext cx="864352" cy="2819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สี่เหลี่ยมผืนผ้า 63"/>
          <p:cNvSpPr/>
          <p:nvPr/>
        </p:nvSpPr>
        <p:spPr>
          <a:xfrm>
            <a:off x="8037356" y="5501541"/>
            <a:ext cx="2686814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การพนันออนไลน์ </a:t>
            </a: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12135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84" name="สี่เหลี่ยมผืนผ้า 36"/>
          <p:cNvSpPr/>
          <p:nvPr/>
        </p:nvSpPr>
        <p:spPr>
          <a:xfrm>
            <a:off x="3937523" y="6073041"/>
            <a:ext cx="2198889" cy="419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เพื่อการ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สื่อสารมวลชน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85" name="ตัวเชื่อมต่อตรง 104"/>
          <p:cNvCxnSpPr>
            <a:endCxn id="88" idx="1"/>
          </p:cNvCxnSpPr>
          <p:nvPr/>
        </p:nvCxnSpPr>
        <p:spPr>
          <a:xfrm flipV="1">
            <a:off x="6121764" y="6154004"/>
            <a:ext cx="1915592" cy="904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ตัวเชื่อมต่อตรง 105"/>
          <p:cNvCxnSpPr>
            <a:endCxn id="87" idx="1"/>
          </p:cNvCxnSpPr>
          <p:nvPr/>
        </p:nvCxnSpPr>
        <p:spPr>
          <a:xfrm>
            <a:off x="6110084" y="6244491"/>
            <a:ext cx="1927272" cy="357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สี่เหลี่ยมผืนผ้า 40"/>
          <p:cNvSpPr/>
          <p:nvPr/>
        </p:nvSpPr>
        <p:spPr>
          <a:xfrm>
            <a:off x="8037356" y="6425466"/>
            <a:ext cx="2418451" cy="3524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ดูหนังฟังเพลง </a:t>
            </a: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14142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88" name="สี่เหลี่ยมผืนผ้า 41"/>
          <p:cNvSpPr/>
          <p:nvPr/>
        </p:nvSpPr>
        <p:spPr>
          <a:xfrm>
            <a:off x="8037356" y="5996841"/>
            <a:ext cx="2418451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อ่านหรือเข้าถึงข้อมูลใหม่ๆ </a:t>
            </a: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14141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89" name="Straight Connector 88"/>
          <p:cNvCxnSpPr>
            <a:stCxn id="55" idx="1"/>
          </p:cNvCxnSpPr>
          <p:nvPr/>
        </p:nvCxnSpPr>
        <p:spPr>
          <a:xfrm flipH="1">
            <a:off x="3038131" y="1688366"/>
            <a:ext cx="782588" cy="1765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30</a:t>
            </a:fld>
            <a:endParaRPr lang="th-TH"/>
          </a:p>
        </p:txBody>
      </p:sp>
      <p:sp>
        <p:nvSpPr>
          <p:cNvPr id="90" name="สี่เหลี่ยมผืนผ้า 43"/>
          <p:cNvSpPr/>
          <p:nvPr/>
        </p:nvSpPr>
        <p:spPr>
          <a:xfrm>
            <a:off x="8040294" y="2018132"/>
            <a:ext cx="2415513" cy="3143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เลือกซื้อ</a:t>
            </a:r>
            <a:r>
              <a:rPr lang="th-TH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สินค้าทาง</a:t>
            </a:r>
            <a:r>
              <a:rPr lang="th-TH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ออนไลน์</a:t>
            </a:r>
            <a:r>
              <a:rPr lang="th-TH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 06121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91" name="ตัวเชื่อมต่อตรง 92"/>
          <p:cNvCxnSpPr>
            <a:stCxn id="56" idx="3"/>
            <a:endCxn id="58" idx="1"/>
          </p:cNvCxnSpPr>
          <p:nvPr/>
        </p:nvCxnSpPr>
        <p:spPr>
          <a:xfrm flipV="1">
            <a:off x="5958238" y="1766633"/>
            <a:ext cx="2079118" cy="8615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6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1724332" y="149056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4312" y="3286052"/>
            <a:ext cx="1877583" cy="15197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กิจกรรมการเข้าสังคม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811" y="3795804"/>
            <a:ext cx="7620235" cy="8453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/>
              <a:t>การมีส่วนร่วม/เข้าร่วมในเหตุการณ์ฉลองทางวัฒนธรรม/ประวัติศาสตร์ของชุมชน เช่น </a:t>
            </a:r>
            <a:r>
              <a:rPr lang="th-TH" sz="2000" b="1" dirty="0" smtClean="0"/>
              <a:t>เข้าร่วมงาน</a:t>
            </a:r>
            <a:r>
              <a:rPr lang="th-TH" sz="2000" b="1" dirty="0"/>
              <a:t>สงกรานต์ งานลอยกระทง งานตรุษจีน งานพิธีวัน 5 ธันวามหาราช เป็นต้น </a:t>
            </a:r>
            <a:r>
              <a:rPr lang="th-TH" sz="2000" b="1" dirty="0" smtClean="0"/>
              <a:t>10121</a:t>
            </a:r>
            <a:endParaRPr lang="th-TH" sz="2000" b="1" dirty="0"/>
          </a:p>
        </p:txBody>
      </p:sp>
      <p:sp>
        <p:nvSpPr>
          <p:cNvPr id="29" name="Rectangle 28"/>
          <p:cNvSpPr/>
          <p:nvPr/>
        </p:nvSpPr>
        <p:spPr>
          <a:xfrm>
            <a:off x="3953813" y="4952821"/>
            <a:ext cx="7620235" cy="9021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/>
              <a:t>การมีส่วนร่วม/เข้าร่วมในพิธีกรรม/เหตุการณ์ของชุมชน </a:t>
            </a:r>
            <a:r>
              <a:rPr lang="th-TH" sz="2000" b="1" dirty="0" smtClean="0"/>
              <a:t>ที่</a:t>
            </a:r>
            <a:r>
              <a:rPr lang="th-TH" sz="2000" b="1" dirty="0"/>
              <a:t>ไม่เกี่ยวข้องกับ</a:t>
            </a:r>
            <a:r>
              <a:rPr lang="th-TH" sz="2000" b="1" dirty="0" smtClean="0"/>
              <a:t>ศาสนา </a:t>
            </a:r>
            <a:r>
              <a:rPr lang="th-TH" sz="2000" b="1" dirty="0"/>
              <a:t>เช่น งานเลี้ยงฉลองมงคลสมรส พิธีหมั้น พิธีขึ้นบ้านใหม่ เป็น</a:t>
            </a:r>
            <a:r>
              <a:rPr lang="th-TH" sz="2000" b="1" dirty="0" smtClean="0"/>
              <a:t>ต้น 10122</a:t>
            </a:r>
            <a:endParaRPr lang="th-TH" sz="2000" b="1" dirty="0"/>
          </a:p>
        </p:txBody>
      </p:sp>
      <p:cxnSp>
        <p:nvCxnSpPr>
          <p:cNvPr id="5" name="Straight Connector 4"/>
          <p:cNvCxnSpPr>
            <a:stCxn id="2" idx="3"/>
            <a:endCxn id="3" idx="1"/>
          </p:cNvCxnSpPr>
          <p:nvPr/>
        </p:nvCxnSpPr>
        <p:spPr>
          <a:xfrm>
            <a:off x="2551895" y="4045906"/>
            <a:ext cx="1401916" cy="172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2" idx="3"/>
            <a:endCxn id="29" idx="1"/>
          </p:cNvCxnSpPr>
          <p:nvPr/>
        </p:nvCxnSpPr>
        <p:spPr>
          <a:xfrm>
            <a:off x="2551895" y="4045906"/>
            <a:ext cx="1401918" cy="13579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3"/>
          <p:cNvSpPr txBox="1"/>
          <p:nvPr/>
        </p:nvSpPr>
        <p:spPr>
          <a:xfrm>
            <a:off x="1724332" y="914275"/>
            <a:ext cx="2756809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3048"/>
                </a:solidFill>
              </a:rPr>
              <a:t>กิจกรรมการเข้าสังคม</a:t>
            </a:r>
            <a:endParaRPr lang="th-TH" b="1" dirty="0">
              <a:solidFill>
                <a:srgbClr val="003048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953812" y="2144156"/>
            <a:ext cx="7620235" cy="1339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 smtClean="0"/>
              <a:t>การเข้าสังคม การไปงานต่างๆ เพื่อทำกิจกรรมด้วยกัน การต้อนรับแขก การไปเยี่ยมเยียนเพื่อนและญาติ การเข้าสังคมที่คลับ บาร์ การเป็นเจ้าภาพและการเข้าร่วมงานเลี้ยง งานรับรอง  และงานอื่นๆ ที่คล้ายคลึงกัน เช่น </a:t>
            </a:r>
            <a:r>
              <a:rPr lang="th-TH" sz="2000" b="1" dirty="0"/>
              <a:t>งานวันเกิด งานฉลองรับปริญญา งานโรตารี่ งานปีใหม่ งานเลี้ยงของสมาคม เป็นต้น </a:t>
            </a:r>
            <a:r>
              <a:rPr lang="th-TH" sz="2000" b="1" dirty="0" smtClean="0"/>
              <a:t>10112</a:t>
            </a:r>
            <a:endParaRPr lang="th-TH" sz="2000" b="1" dirty="0"/>
          </a:p>
        </p:txBody>
      </p:sp>
      <p:cxnSp>
        <p:nvCxnSpPr>
          <p:cNvPr id="23" name="Straight Connector 22"/>
          <p:cNvCxnSpPr>
            <a:stCxn id="2" idx="3"/>
            <a:endCxn id="35" idx="1"/>
          </p:cNvCxnSpPr>
          <p:nvPr/>
        </p:nvCxnSpPr>
        <p:spPr>
          <a:xfrm flipV="1">
            <a:off x="2551895" y="2814144"/>
            <a:ext cx="1401917" cy="12317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367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1724332" y="149056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6" name="TextBox 23"/>
          <p:cNvSpPr txBox="1"/>
          <p:nvPr/>
        </p:nvSpPr>
        <p:spPr>
          <a:xfrm>
            <a:off x="1724332" y="980054"/>
            <a:ext cx="266778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3048"/>
                </a:solidFill>
              </a:rPr>
              <a:t>กิจกรรมทางศาสนา</a:t>
            </a:r>
            <a:endParaRPr lang="th-TH" b="1" dirty="0">
              <a:solidFill>
                <a:srgbClr val="003048"/>
              </a:solidFill>
            </a:endParaRPr>
          </a:p>
        </p:txBody>
      </p:sp>
      <p:grpSp>
        <p:nvGrpSpPr>
          <p:cNvPr id="4" name="กลุ่ม 3"/>
          <p:cNvGrpSpPr/>
          <p:nvPr/>
        </p:nvGrpSpPr>
        <p:grpSpPr>
          <a:xfrm>
            <a:off x="2166495" y="1993227"/>
            <a:ext cx="8117374" cy="3541689"/>
            <a:chOff x="1189467" y="2343955"/>
            <a:chExt cx="8117374" cy="3541689"/>
          </a:xfrm>
        </p:grpSpPr>
        <p:sp>
          <p:nvSpPr>
            <p:cNvPr id="2" name="Rectangle 1"/>
            <p:cNvSpPr/>
            <p:nvPr/>
          </p:nvSpPr>
          <p:spPr>
            <a:xfrm>
              <a:off x="1189467" y="2962140"/>
              <a:ext cx="1877583" cy="151970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70AD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dirty="0" smtClean="0">
                  <a:solidFill>
                    <a:schemeClr val="tx1"/>
                  </a:solidFill>
                </a:rPr>
                <a:t>กิจกรรมทางศาสนา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752305" y="2343955"/>
              <a:ext cx="4554536" cy="148107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400" b="1" dirty="0"/>
                <a:t>การทำกิจกรรมทางศาสนาเป็นการส่วนตัว เช่น การสวดมนต์ การนั่งสมาธิ การละหมาดที่บ้าน /อย่างไม่เป็นทางการ เป็นต้น </a:t>
              </a:r>
              <a:r>
                <a:rPr lang="th-TH" sz="2400" b="1" dirty="0" smtClean="0"/>
                <a:t>15151</a:t>
              </a:r>
              <a:endParaRPr lang="th-TH" sz="2400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52304" y="4170607"/>
              <a:ext cx="4554537" cy="171503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400" b="1" dirty="0"/>
                <a:t>การมีส่วนร่วมในกิจกรรมทางศาสนา เช่น พิธีศพพิธีแต่งงานพิธีโกนผมไฟ(ศาสนาอิสลาม</a:t>
              </a:r>
              <a:r>
                <a:rPr lang="th-TH" sz="2400" b="1" dirty="0" smtClean="0"/>
                <a:t>) การ</a:t>
              </a:r>
              <a:r>
                <a:rPr lang="th-TH" sz="2400" b="1" dirty="0"/>
                <a:t>ใส่บาตร พิธีล้างบาป การทอดกฐิน การบวชนาค </a:t>
              </a:r>
              <a:r>
                <a:rPr lang="th-TH" sz="2400" b="1" dirty="0" smtClean="0"/>
                <a:t>  เป็นต้น 15152</a:t>
              </a:r>
              <a:endParaRPr lang="th-TH" sz="2400" b="1" dirty="0"/>
            </a:p>
          </p:txBody>
        </p:sp>
        <p:cxnSp>
          <p:nvCxnSpPr>
            <p:cNvPr id="5" name="Straight Connector 4"/>
            <p:cNvCxnSpPr>
              <a:stCxn id="2" idx="3"/>
              <a:endCxn id="3" idx="1"/>
            </p:cNvCxnSpPr>
            <p:nvPr/>
          </p:nvCxnSpPr>
          <p:spPr>
            <a:xfrm flipV="1">
              <a:off x="3067050" y="3084490"/>
              <a:ext cx="1685255" cy="6375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2" idx="3"/>
              <a:endCxn id="29" idx="1"/>
            </p:cNvCxnSpPr>
            <p:nvPr/>
          </p:nvCxnSpPr>
          <p:spPr>
            <a:xfrm>
              <a:off x="3067050" y="3721994"/>
              <a:ext cx="1685254" cy="13061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513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1573912" y="95021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4" name="กล่องข้อความ 133"/>
          <p:cNvSpPr txBox="1"/>
          <p:nvPr/>
        </p:nvSpPr>
        <p:spPr>
          <a:xfrm>
            <a:off x="1796955" y="713252"/>
            <a:ext cx="244444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3048"/>
                </a:solidFill>
              </a:rPr>
              <a:t>กา</a:t>
            </a:r>
            <a:r>
              <a:rPr lang="th-TH" b="1" dirty="0" smtClean="0">
                <a:solidFill>
                  <a:srgbClr val="003048"/>
                </a:solidFill>
              </a:rPr>
              <a:t>รดูแลสุขภาพ</a:t>
            </a:r>
            <a:endParaRPr lang="th-TH" dirty="0">
              <a:solidFill>
                <a:srgbClr val="003048"/>
              </a:solidFill>
            </a:endParaRPr>
          </a:p>
        </p:txBody>
      </p:sp>
      <p:cxnSp>
        <p:nvCxnSpPr>
          <p:cNvPr id="94" name="Straight Connector 132"/>
          <p:cNvCxnSpPr/>
          <p:nvPr/>
        </p:nvCxnSpPr>
        <p:spPr>
          <a:xfrm>
            <a:off x="5855822" y="1516009"/>
            <a:ext cx="9151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สี่เหลี่ยมผืนผ้า 94"/>
          <p:cNvSpPr/>
          <p:nvPr/>
        </p:nvSpPr>
        <p:spPr>
          <a:xfrm>
            <a:off x="2486657" y="1607730"/>
            <a:ext cx="1130492" cy="6003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ได้รับค่าตอบแทน</a:t>
            </a:r>
            <a:endParaRPr lang="en-US" sz="110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96" name="สี่เหลี่ยมผืนผ้า 95"/>
          <p:cNvSpPr/>
          <p:nvPr/>
        </p:nvSpPr>
        <p:spPr>
          <a:xfrm>
            <a:off x="4684424" y="1374258"/>
            <a:ext cx="1171398" cy="3085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งานในระบบ</a:t>
            </a:r>
            <a:endParaRPr lang="en-US" sz="110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97" name="สี่เหลี่ยมผืนผ้า 96"/>
          <p:cNvSpPr/>
          <p:nvPr/>
        </p:nvSpPr>
        <p:spPr>
          <a:xfrm>
            <a:off x="6748316" y="1407611"/>
            <a:ext cx="4164970" cy="3085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แพทย์ พยาบาล ให้บริการกับบุคคล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ทั่วไปที่โรงพยาบาล 01111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98" name="สี่เหลี่ยมผืนผ้า 97"/>
          <p:cNvSpPr/>
          <p:nvPr/>
        </p:nvSpPr>
        <p:spPr>
          <a:xfrm>
            <a:off x="6770629" y="1932848"/>
            <a:ext cx="4142657" cy="3085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แพทย์ให้บริการกับบุคคล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ทั่วไปที่คลินิก 05136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99" name="สี่เหลี่ยมผืนผ้า 98"/>
          <p:cNvSpPr/>
          <p:nvPr/>
        </p:nvSpPr>
        <p:spPr>
          <a:xfrm>
            <a:off x="4740205" y="2183071"/>
            <a:ext cx="1255647" cy="3085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งานนอกระบบ</a:t>
            </a:r>
            <a:endParaRPr lang="en-US" sz="110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0" name="สี่เหลี่ยมผืนผ้า 99"/>
          <p:cNvSpPr/>
          <p:nvPr/>
        </p:nvSpPr>
        <p:spPr>
          <a:xfrm>
            <a:off x="6792941" y="2383115"/>
            <a:ext cx="4120345" cy="483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พยาบาล/บุคลากรทางการแพทย์ให้บริการกับบุคคล</a:t>
            </a:r>
            <a:r>
              <a:rPr lang="th-TH" sz="1600" b="1" dirty="0" smtClean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ทั่วไปที่คลินิกหรือที่บ้าน 05137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1" name="สี่เหลี่ยมผืนผ้า 100"/>
          <p:cNvSpPr/>
          <p:nvPr/>
        </p:nvSpPr>
        <p:spPr>
          <a:xfrm>
            <a:off x="6960284" y="3008560"/>
            <a:ext cx="3953003" cy="33353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การเลือกซื้อบริการทางการแพทย์(สำหรับบุคคลอื่น)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06122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2" name="สี่เหลี่ยมผืนผ้า 101"/>
          <p:cNvSpPr/>
          <p:nvPr/>
        </p:nvSpPr>
        <p:spPr>
          <a:xfrm>
            <a:off x="4751361" y="3450489"/>
            <a:ext cx="1368491" cy="72265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ให้กับครัวเรือน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ตนเอง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3" name="สี่เหลี่ยมผืนผ้า 102"/>
          <p:cNvSpPr/>
          <p:nvPr/>
        </p:nvSpPr>
        <p:spPr>
          <a:xfrm>
            <a:off x="6930925" y="3442151"/>
            <a:ext cx="2483717" cy="33353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การให้ดูแลสุขภาพให้กับเด็ก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07111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4" name="สี่เหลี่ยมผืนผ้า 103"/>
          <p:cNvSpPr/>
          <p:nvPr/>
        </p:nvSpPr>
        <p:spPr>
          <a:xfrm>
            <a:off x="991730" y="3692299"/>
            <a:ext cx="922244" cy="10005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การดูแลสุขภาพ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5" name="สี่เหลี่ยมผืนผ้า 104"/>
          <p:cNvSpPr/>
          <p:nvPr/>
        </p:nvSpPr>
        <p:spPr>
          <a:xfrm>
            <a:off x="2564751" y="3650607"/>
            <a:ext cx="1204867" cy="6337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ไม่ได้รับ</a:t>
            </a:r>
            <a:endParaRPr lang="en-US" sz="110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ค่าตอบแทน</a:t>
            </a:r>
            <a:endParaRPr lang="en-US" sz="110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106" name="ตัวเชื่อมต่อตรง 105"/>
          <p:cNvCxnSpPr/>
          <p:nvPr/>
        </p:nvCxnSpPr>
        <p:spPr>
          <a:xfrm flipV="1">
            <a:off x="6000853" y="2099688"/>
            <a:ext cx="786138" cy="2251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ตัวเชื่อมต่อตรง 106"/>
          <p:cNvCxnSpPr/>
          <p:nvPr/>
        </p:nvCxnSpPr>
        <p:spPr>
          <a:xfrm>
            <a:off x="6012009" y="2333160"/>
            <a:ext cx="780932" cy="275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ตัวเชื่อมต่อตรง 107"/>
          <p:cNvCxnSpPr/>
          <p:nvPr/>
        </p:nvCxnSpPr>
        <p:spPr>
          <a:xfrm flipV="1">
            <a:off x="6145883" y="3166987"/>
            <a:ext cx="825557" cy="558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ตัวเชื่อมต่อตรง 108"/>
          <p:cNvCxnSpPr/>
          <p:nvPr/>
        </p:nvCxnSpPr>
        <p:spPr>
          <a:xfrm flipV="1">
            <a:off x="6145883" y="3617254"/>
            <a:ext cx="758620" cy="125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ตัวเชื่อมต่อตรง 109"/>
          <p:cNvCxnSpPr/>
          <p:nvPr/>
        </p:nvCxnSpPr>
        <p:spPr>
          <a:xfrm>
            <a:off x="6145883" y="3759005"/>
            <a:ext cx="780932" cy="2501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ตัวเชื่อมต่อตรง 110"/>
          <p:cNvCxnSpPr/>
          <p:nvPr/>
        </p:nvCxnSpPr>
        <p:spPr>
          <a:xfrm>
            <a:off x="6157039" y="3767343"/>
            <a:ext cx="769776" cy="6587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ตัวเชื่อมต่อตรง 111"/>
          <p:cNvCxnSpPr/>
          <p:nvPr/>
        </p:nvCxnSpPr>
        <p:spPr>
          <a:xfrm>
            <a:off x="6123570" y="3759005"/>
            <a:ext cx="862744" cy="11006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23"/>
          <p:cNvCxnSpPr>
            <a:endCxn id="105" idx="1"/>
          </p:cNvCxnSpPr>
          <p:nvPr/>
        </p:nvCxnSpPr>
        <p:spPr>
          <a:xfrm flipV="1">
            <a:off x="1951161" y="3967462"/>
            <a:ext cx="613590" cy="2251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สี่เหลี่ยมผืนผ้า 113"/>
          <p:cNvSpPr/>
          <p:nvPr/>
        </p:nvSpPr>
        <p:spPr>
          <a:xfrm>
            <a:off x="6926815" y="3859064"/>
            <a:ext cx="2487827" cy="30851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การพาเด็กไปหาหมอ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07113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15" name="สี่เหลี่ยมผืนผ้า 114"/>
          <p:cNvSpPr/>
          <p:nvPr/>
        </p:nvSpPr>
        <p:spPr>
          <a:xfrm>
            <a:off x="6926815" y="4250963"/>
            <a:ext cx="2487827" cy="30851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การดูแลสุขภาพให้กับผู้ใหญ่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07121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116" name="Straight Connector 124"/>
          <p:cNvCxnSpPr>
            <a:stCxn id="104" idx="3"/>
          </p:cNvCxnSpPr>
          <p:nvPr/>
        </p:nvCxnSpPr>
        <p:spPr>
          <a:xfrm>
            <a:off x="1913974" y="4192596"/>
            <a:ext cx="655241" cy="908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สี่เหลี่ยมผืนผ้า 116"/>
          <p:cNvSpPr/>
          <p:nvPr/>
        </p:nvSpPr>
        <p:spPr>
          <a:xfrm>
            <a:off x="6960284" y="4642862"/>
            <a:ext cx="2454358" cy="30851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การพาผู้ใหญ่ไปหาหมอ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07123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18" name="สี่เหลี่ยมผืนผ้า 117"/>
          <p:cNvSpPr/>
          <p:nvPr/>
        </p:nvSpPr>
        <p:spPr>
          <a:xfrm>
            <a:off x="2564751" y="4767936"/>
            <a:ext cx="1394522" cy="792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ดูแลสุขภาพของตนเองด้วยตนเอง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15132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19" name="สี่เหลี่ยมผืนผ้า 118"/>
          <p:cNvSpPr/>
          <p:nvPr/>
        </p:nvSpPr>
        <p:spPr>
          <a:xfrm>
            <a:off x="7016064" y="5326601"/>
            <a:ext cx="3897223" cy="31129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การให้ความช่วยเหลือด้านการดูแลเด็ก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08116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20" name="สี่เหลี่ยมผืนผ้า 119"/>
          <p:cNvSpPr/>
          <p:nvPr/>
        </p:nvSpPr>
        <p:spPr>
          <a:xfrm>
            <a:off x="4874079" y="5576749"/>
            <a:ext cx="1308991" cy="67818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ให้กับครัวเรือน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อื่น</a:t>
            </a:r>
            <a:r>
              <a:rPr lang="en-US" sz="1600" b="1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/</a:t>
            </a:r>
            <a:r>
              <a:rPr lang="th-TH" sz="1600" b="1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ชุมชน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121" name="ตัวเชื่อมต่อตรง 120"/>
          <p:cNvCxnSpPr/>
          <p:nvPr/>
        </p:nvCxnSpPr>
        <p:spPr>
          <a:xfrm flipV="1">
            <a:off x="6179351" y="5468352"/>
            <a:ext cx="844151" cy="4169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60"/>
          <p:cNvCxnSpPr/>
          <p:nvPr/>
        </p:nvCxnSpPr>
        <p:spPr>
          <a:xfrm flipV="1">
            <a:off x="3635743" y="1499332"/>
            <a:ext cx="1026368" cy="3918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59"/>
          <p:cNvCxnSpPr/>
          <p:nvPr/>
        </p:nvCxnSpPr>
        <p:spPr>
          <a:xfrm flipH="1">
            <a:off x="1928849" y="1841201"/>
            <a:ext cx="568965" cy="23680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61"/>
          <p:cNvCxnSpPr/>
          <p:nvPr/>
        </p:nvCxnSpPr>
        <p:spPr>
          <a:xfrm>
            <a:off x="3613431" y="1882893"/>
            <a:ext cx="1145367" cy="4419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สี่เหลี่ยมผืนผ้า 124"/>
          <p:cNvSpPr/>
          <p:nvPr/>
        </p:nvSpPr>
        <p:spPr>
          <a:xfrm>
            <a:off x="6971440" y="5768530"/>
            <a:ext cx="3941847" cy="33353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การให้ความช่วยเหลือด้านการดูแลผู้ใหญ่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08117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26" name="สี่เหลี่ยมผืนผ้า 125"/>
          <p:cNvSpPr/>
          <p:nvPr/>
        </p:nvSpPr>
        <p:spPr>
          <a:xfrm>
            <a:off x="2497814" y="5943633"/>
            <a:ext cx="1829613" cy="7837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ea typeface="Calibri" panose="020F0502020204030204" pitchFamily="34" charset="0"/>
                <a:cs typeface="Browallia New" panose="020B0604020202020204" pitchFamily="34" charset="-34"/>
              </a:rPr>
              <a:t>รับบริการดูแลสุขภาพของตนเอง จากบุคคลอื่น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15142</a:t>
            </a:r>
            <a:endParaRPr lang="en-US" sz="1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127" name="ตัวเชื่อมต่อตรง 126"/>
          <p:cNvCxnSpPr/>
          <p:nvPr/>
        </p:nvCxnSpPr>
        <p:spPr>
          <a:xfrm>
            <a:off x="6168195" y="5926957"/>
            <a:ext cx="818119" cy="416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ตัวเชื่อมต่อตรง 127"/>
          <p:cNvCxnSpPr/>
          <p:nvPr/>
        </p:nvCxnSpPr>
        <p:spPr>
          <a:xfrm>
            <a:off x="6168195" y="5968648"/>
            <a:ext cx="818119" cy="558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สี่เหลี่ยมผืนผ้า 128"/>
          <p:cNvSpPr/>
          <p:nvPr/>
        </p:nvSpPr>
        <p:spPr>
          <a:xfrm>
            <a:off x="6960284" y="6243811"/>
            <a:ext cx="3953003" cy="50029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การทำงานอาสาสมัครดูแลเด็ก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/</a:t>
            </a:r>
            <a:r>
              <a:rPr lang="th-TH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ผู้สูงอายุ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/</a:t>
            </a:r>
            <a:r>
              <a:rPr lang="th-TH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ผู้เจ็บป่วยในนามองค์กร </a:t>
            </a:r>
            <a:r>
              <a:rPr lang="en-US" sz="16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08132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130" name="Straight Connector 158"/>
          <p:cNvCxnSpPr>
            <a:endCxn id="104" idx="3"/>
          </p:cNvCxnSpPr>
          <p:nvPr/>
        </p:nvCxnSpPr>
        <p:spPr>
          <a:xfrm flipH="1" flipV="1">
            <a:off x="1913974" y="4192596"/>
            <a:ext cx="594997" cy="21874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62"/>
          <p:cNvCxnSpPr/>
          <p:nvPr/>
        </p:nvCxnSpPr>
        <p:spPr>
          <a:xfrm flipV="1">
            <a:off x="3780774" y="3642269"/>
            <a:ext cx="959431" cy="308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63"/>
          <p:cNvCxnSpPr/>
          <p:nvPr/>
        </p:nvCxnSpPr>
        <p:spPr>
          <a:xfrm>
            <a:off x="3769618" y="3984139"/>
            <a:ext cx="1093305" cy="19261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55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1827413" y="253437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7413" y="905186"/>
            <a:ext cx="3669942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3048"/>
                </a:solidFill>
              </a:rPr>
              <a:t>การดูแลสุขอนามัย </a:t>
            </a:r>
            <a:r>
              <a:rPr lang="en-US" b="1" dirty="0" smtClean="0">
                <a:solidFill>
                  <a:srgbClr val="003048"/>
                </a:solidFill>
              </a:rPr>
              <a:t>: </a:t>
            </a:r>
            <a:r>
              <a:rPr lang="th-TH" b="1" dirty="0" smtClean="0">
                <a:solidFill>
                  <a:srgbClr val="003048"/>
                </a:solidFill>
              </a:rPr>
              <a:t>การอาบน้ำ</a:t>
            </a:r>
            <a:endParaRPr lang="th-TH" b="1" dirty="0">
              <a:solidFill>
                <a:srgbClr val="003048"/>
              </a:solidFill>
            </a:endParaRPr>
          </a:p>
        </p:txBody>
      </p:sp>
      <p:cxnSp>
        <p:nvCxnSpPr>
          <p:cNvPr id="51" name="Straight Connector 72"/>
          <p:cNvCxnSpPr/>
          <p:nvPr/>
        </p:nvCxnSpPr>
        <p:spPr>
          <a:xfrm flipV="1">
            <a:off x="5570689" y="4133178"/>
            <a:ext cx="4170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2"/>
          <p:cNvSpPr/>
          <p:nvPr/>
        </p:nvSpPr>
        <p:spPr>
          <a:xfrm>
            <a:off x="4140857" y="1656678"/>
            <a:ext cx="1563879" cy="6191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ได้รับค่าตอบแทน 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53" name="Straight Connector 58"/>
          <p:cNvCxnSpPr>
            <a:stCxn id="55" idx="3"/>
          </p:cNvCxnSpPr>
          <p:nvPr/>
        </p:nvCxnSpPr>
        <p:spPr>
          <a:xfrm flipV="1">
            <a:off x="3422218" y="1990054"/>
            <a:ext cx="718638" cy="138112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4" name="Rectangle 66"/>
          <p:cNvSpPr/>
          <p:nvPr/>
        </p:nvSpPr>
        <p:spPr>
          <a:xfrm>
            <a:off x="8680201" y="4123653"/>
            <a:ext cx="1977190" cy="4667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การอาบน้ำตนเอง </a:t>
            </a:r>
            <a:r>
              <a:rPr lang="en-US" sz="1600" b="1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151313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55" name="Rectangle 51"/>
          <p:cNvSpPr/>
          <p:nvPr/>
        </p:nvSpPr>
        <p:spPr>
          <a:xfrm>
            <a:off x="2320056" y="2837778"/>
            <a:ext cx="1102162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การดูแลสุขอนามัย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: </a:t>
            </a:r>
            <a:r>
              <a:rPr lang="th-TH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การอาบน้ำ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56" name="Straight Connector 74"/>
          <p:cNvCxnSpPr>
            <a:endCxn id="58" idx="1"/>
          </p:cNvCxnSpPr>
          <p:nvPr/>
        </p:nvCxnSpPr>
        <p:spPr>
          <a:xfrm flipV="1">
            <a:off x="7905337" y="3028278"/>
            <a:ext cx="774864" cy="11001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9"/>
          <p:cNvCxnSpPr>
            <a:stCxn id="55" idx="3"/>
          </p:cNvCxnSpPr>
          <p:nvPr/>
        </p:nvCxnSpPr>
        <p:spPr>
          <a:xfrm>
            <a:off x="3422218" y="3371178"/>
            <a:ext cx="640444" cy="5334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8" name="Rectangle 57"/>
          <p:cNvSpPr/>
          <p:nvPr/>
        </p:nvSpPr>
        <p:spPr>
          <a:xfrm>
            <a:off x="8680201" y="2818728"/>
            <a:ext cx="1887825" cy="4191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อาบน้ำให้กับ</a:t>
            </a: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เด็ก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07111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59" name="Straight Connector 75"/>
          <p:cNvCxnSpPr>
            <a:endCxn id="62" idx="1"/>
          </p:cNvCxnSpPr>
          <p:nvPr/>
        </p:nvCxnSpPr>
        <p:spPr>
          <a:xfrm flipV="1">
            <a:off x="7894166" y="3676121"/>
            <a:ext cx="786035" cy="4634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3"/>
          <p:cNvSpPr/>
          <p:nvPr/>
        </p:nvSpPr>
        <p:spPr>
          <a:xfrm>
            <a:off x="4073833" y="3790278"/>
            <a:ext cx="1508026" cy="7048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ไม่ได้รับค่าตอบแทน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1" name="Rectangle 54"/>
          <p:cNvSpPr/>
          <p:nvPr/>
        </p:nvSpPr>
        <p:spPr>
          <a:xfrm>
            <a:off x="5995170" y="3933153"/>
            <a:ext cx="1910166" cy="3905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ให้กับครัวเรือนตนเอง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2" name="Rectangle 62"/>
          <p:cNvSpPr/>
          <p:nvPr/>
        </p:nvSpPr>
        <p:spPr>
          <a:xfrm>
            <a:off x="8680201" y="3471333"/>
            <a:ext cx="1895272" cy="4095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อาบน้ำให้กับ</a:t>
            </a: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ผู้สูงอายุ 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07121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63" name="Straight Connector 73"/>
          <p:cNvCxnSpPr/>
          <p:nvPr/>
        </p:nvCxnSpPr>
        <p:spPr>
          <a:xfrm>
            <a:off x="5581860" y="4152228"/>
            <a:ext cx="443099" cy="128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76"/>
          <p:cNvCxnSpPr>
            <a:endCxn id="54" idx="1"/>
          </p:cNvCxnSpPr>
          <p:nvPr/>
        </p:nvCxnSpPr>
        <p:spPr>
          <a:xfrm>
            <a:off x="7905337" y="4123653"/>
            <a:ext cx="774864" cy="233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55"/>
          <p:cNvSpPr/>
          <p:nvPr/>
        </p:nvSpPr>
        <p:spPr>
          <a:xfrm>
            <a:off x="6039853" y="5123778"/>
            <a:ext cx="2088895" cy="6000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ให้กับครัวเรือนอื่น</a:t>
            </a:r>
            <a:r>
              <a:rPr lang="en-US" sz="1600" b="1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/</a:t>
            </a:r>
            <a:r>
              <a:rPr lang="th-TH" sz="1600" b="1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ชุมชน 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6" name="Rectangle 70"/>
          <p:cNvSpPr/>
          <p:nvPr/>
        </p:nvSpPr>
        <p:spPr>
          <a:xfrm>
            <a:off x="8680201" y="5088201"/>
            <a:ext cx="1787290" cy="4286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อาบน้ำให้กับ</a:t>
            </a: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เด็ก 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08116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7" name="Rectangle 52"/>
          <p:cNvSpPr/>
          <p:nvPr/>
        </p:nvSpPr>
        <p:spPr>
          <a:xfrm>
            <a:off x="8680201" y="1647153"/>
            <a:ext cx="2695797" cy="6096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การอาบน้ำให้กับเด็ก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/</a:t>
            </a:r>
            <a:r>
              <a:rPr lang="th-TH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ผู้สูงอายุ ซึ่งเป็นการทำงานด้านการให้บริการ 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05160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68" name="Straight Connector 77"/>
          <p:cNvCxnSpPr>
            <a:stCxn id="65" idx="3"/>
            <a:endCxn id="66" idx="1"/>
          </p:cNvCxnSpPr>
          <p:nvPr/>
        </p:nvCxnSpPr>
        <p:spPr>
          <a:xfrm flipV="1">
            <a:off x="8128748" y="5302514"/>
            <a:ext cx="551453" cy="1213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78"/>
          <p:cNvCxnSpPr>
            <a:endCxn id="70" idx="1"/>
          </p:cNvCxnSpPr>
          <p:nvPr/>
        </p:nvCxnSpPr>
        <p:spPr>
          <a:xfrm>
            <a:off x="8128748" y="5419053"/>
            <a:ext cx="551453" cy="5955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ectangle 71"/>
          <p:cNvSpPr/>
          <p:nvPr/>
        </p:nvSpPr>
        <p:spPr>
          <a:xfrm>
            <a:off x="8680201" y="5800336"/>
            <a:ext cx="1999531" cy="42862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อาบน้ำให้กับ</a:t>
            </a:r>
            <a:r>
              <a:rPr lang="th-TH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rowallia New" panose="020B0604020202020204" pitchFamily="34" charset="-34"/>
              </a:rPr>
              <a:t>ผู้สูงอายุ </a:t>
            </a:r>
            <a:r>
              <a:rPr lang="en-US" sz="1600" b="1" dirty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08117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71" name="ตัวเชื่อมต่อตรง 70"/>
          <p:cNvCxnSpPr>
            <a:endCxn id="67" idx="1"/>
          </p:cNvCxnSpPr>
          <p:nvPr/>
        </p:nvCxnSpPr>
        <p:spPr>
          <a:xfrm>
            <a:off x="5738247" y="1951953"/>
            <a:ext cx="29419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03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67050" y="-358775"/>
            <a:ext cx="4667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4800">
              <a:solidFill>
                <a:srgbClr val="005782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2051788" y="171241"/>
            <a:ext cx="1000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ตัวอย่างการลงรหัสมาตรฐานการใช้เวลาตามสากล</a:t>
            </a:r>
            <a:endParaRPr lang="th-TH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2" name="TextBox 23"/>
          <p:cNvSpPr txBox="1"/>
          <p:nvPr/>
        </p:nvSpPr>
        <p:spPr>
          <a:xfrm>
            <a:off x="2401114" y="832927"/>
            <a:ext cx="7688466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3048"/>
                </a:solidFill>
              </a:rPr>
              <a:t>กิจกรรมการพูดคุย </a:t>
            </a:r>
            <a:r>
              <a:rPr lang="th-TH" dirty="0">
                <a:solidFill>
                  <a:srgbClr val="003048"/>
                </a:solidFill>
              </a:rPr>
              <a:t>ให้พิจารณาจากวัตถุประสงค์ของผู้ทำกิจกรรม</a:t>
            </a:r>
            <a:endParaRPr lang="th-TH" b="1" dirty="0">
              <a:solidFill>
                <a:srgbClr val="003048"/>
              </a:solidFill>
            </a:endParaRPr>
          </a:p>
        </p:txBody>
      </p:sp>
      <p:cxnSp>
        <p:nvCxnSpPr>
          <p:cNvPr id="4" name="Straight Connector 3"/>
          <p:cNvCxnSpPr>
            <a:stCxn id="2" idx="3"/>
            <a:endCxn id="32" idx="1"/>
          </p:cNvCxnSpPr>
          <p:nvPr/>
        </p:nvCxnSpPr>
        <p:spPr>
          <a:xfrm flipV="1">
            <a:off x="1648499" y="1604426"/>
            <a:ext cx="941388" cy="23987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สี่เหลี่ยมผืนผ้า 1"/>
          <p:cNvSpPr/>
          <p:nvPr/>
        </p:nvSpPr>
        <p:spPr>
          <a:xfrm>
            <a:off x="480225" y="2705093"/>
            <a:ext cx="1168274" cy="25962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ln w="0"/>
                <a:solidFill>
                  <a:srgbClr val="003048"/>
                </a:solidFill>
              </a:rPr>
              <a:t>กิจกรรมการพูดคุย</a:t>
            </a:r>
          </a:p>
        </p:txBody>
      </p:sp>
      <p:sp>
        <p:nvSpPr>
          <p:cNvPr id="33" name="Rectangle 44"/>
          <p:cNvSpPr/>
          <p:nvPr/>
        </p:nvSpPr>
        <p:spPr>
          <a:xfrm>
            <a:off x="2589892" y="3258778"/>
            <a:ext cx="9129883" cy="2774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 smtClean="0">
                <a:solidFill>
                  <a:schemeClr val="tx1"/>
                </a:solidFill>
              </a:rPr>
              <a:t>พูดคุยต่อรอง</a:t>
            </a:r>
            <a:r>
              <a:rPr lang="th-TH" sz="1600" b="1" dirty="0">
                <a:solidFill>
                  <a:schemeClr val="tx1"/>
                </a:solidFill>
              </a:rPr>
              <a:t>ราคาสินค้า</a:t>
            </a:r>
            <a:r>
              <a:rPr lang="en-US" sz="1600" b="1" dirty="0">
                <a:solidFill>
                  <a:schemeClr val="tx1"/>
                </a:solidFill>
              </a:rPr>
              <a:t>/</a:t>
            </a:r>
            <a:r>
              <a:rPr lang="th-TH" sz="1600" b="1" dirty="0">
                <a:solidFill>
                  <a:schemeClr val="tx1"/>
                </a:solidFill>
              </a:rPr>
              <a:t>บริการที่ต้องการซื้อให้กับครัวเรือนตนเอง </a:t>
            </a:r>
            <a:r>
              <a:rPr lang="th-TH" sz="1600" b="1" dirty="0" smtClean="0">
                <a:solidFill>
                  <a:schemeClr val="tx1"/>
                </a:solidFill>
              </a:rPr>
              <a:t>ให้อยู่ในประเภท</a:t>
            </a:r>
            <a:r>
              <a:rPr lang="th-TH" sz="1600" b="1" dirty="0">
                <a:solidFill>
                  <a:schemeClr val="tx1"/>
                </a:solidFill>
              </a:rPr>
              <a:t>หลัก 06</a:t>
            </a:r>
          </a:p>
        </p:txBody>
      </p:sp>
      <p:sp>
        <p:nvSpPr>
          <p:cNvPr id="34" name="Rectangle 46"/>
          <p:cNvSpPr/>
          <p:nvPr/>
        </p:nvSpPr>
        <p:spPr>
          <a:xfrm>
            <a:off x="2589889" y="4630395"/>
            <a:ext cx="9129889" cy="3206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tx1"/>
                </a:solidFill>
              </a:rPr>
              <a:t>พูดคุย</a:t>
            </a:r>
            <a:r>
              <a:rPr lang="th-TH" sz="1600" b="1" dirty="0">
                <a:solidFill>
                  <a:schemeClr val="tx1"/>
                </a:solidFill>
              </a:rPr>
              <a:t>ตัวต่อตัวกับเพื่อนบ้าน, การสนทนาทางคอมพิวเตอร์ (</a:t>
            </a:r>
            <a:r>
              <a:rPr lang="en-US" sz="1600" b="1" dirty="0">
                <a:solidFill>
                  <a:schemeClr val="tx1"/>
                </a:solidFill>
              </a:rPr>
              <a:t>chat)</a:t>
            </a:r>
            <a:r>
              <a:rPr lang="th-TH" sz="1600" b="1" dirty="0">
                <a:solidFill>
                  <a:schemeClr val="tx1"/>
                </a:solidFill>
              </a:rPr>
              <a:t> กับเพื่อนสนิท, พูด</a:t>
            </a:r>
            <a:r>
              <a:rPr lang="th-TH" sz="1600" b="1" dirty="0" smtClean="0">
                <a:solidFill>
                  <a:schemeClr val="tx1"/>
                </a:solidFill>
              </a:rPr>
              <a:t>คุยกับเพื่อนร่วมงานเกี่ยวกับ</a:t>
            </a:r>
            <a:r>
              <a:rPr lang="th-TH" sz="1600" b="1" dirty="0">
                <a:solidFill>
                  <a:schemeClr val="tx1"/>
                </a:solidFill>
              </a:rPr>
              <a:t>เรื่อง</a:t>
            </a:r>
            <a:r>
              <a:rPr lang="th-TH" sz="1600" b="1" dirty="0" smtClean="0">
                <a:solidFill>
                  <a:schemeClr val="tx1"/>
                </a:solidFill>
              </a:rPr>
              <a:t>ทั่วไป ให้อยู่ในประเภท</a:t>
            </a:r>
            <a:r>
              <a:rPr lang="th-TH" sz="1600" b="1" dirty="0">
                <a:solidFill>
                  <a:schemeClr val="tx1"/>
                </a:solidFill>
              </a:rPr>
              <a:t>หลัก 1</a:t>
            </a:r>
            <a:r>
              <a:rPr lang="en-US" sz="1600" b="1" dirty="0">
                <a:solidFill>
                  <a:schemeClr val="tx1"/>
                </a:solidFill>
              </a:rPr>
              <a:t>0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35" name="Rectangle 47"/>
          <p:cNvSpPr/>
          <p:nvPr/>
        </p:nvSpPr>
        <p:spPr>
          <a:xfrm>
            <a:off x="2589892" y="3581416"/>
            <a:ext cx="9129886" cy="259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 smtClean="0">
                <a:solidFill>
                  <a:schemeClr val="tx1"/>
                </a:solidFill>
              </a:rPr>
              <a:t>พูดคุยกับลูก ให้จัดประเภทไว้ในการให้บริการดูแลสมาชิกในครัวเรือนโดยไม่ได้รับค่าตอบแทน ในประเภทหลัก 07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36" name="Rectangle 48"/>
          <p:cNvSpPr/>
          <p:nvPr/>
        </p:nvSpPr>
        <p:spPr>
          <a:xfrm>
            <a:off x="2589892" y="3918618"/>
            <a:ext cx="9129883" cy="283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 smtClean="0">
                <a:solidFill>
                  <a:schemeClr val="tx1"/>
                </a:solidFill>
              </a:rPr>
              <a:t>พูดคุยต่อรองราคาสินค้า</a:t>
            </a:r>
            <a:r>
              <a:rPr lang="en-US" sz="1600" b="1" dirty="0" smtClean="0">
                <a:solidFill>
                  <a:schemeClr val="tx1"/>
                </a:solidFill>
              </a:rPr>
              <a:t>/</a:t>
            </a:r>
            <a:r>
              <a:rPr lang="th-TH" sz="1600" b="1" dirty="0" smtClean="0">
                <a:solidFill>
                  <a:schemeClr val="tx1"/>
                </a:solidFill>
              </a:rPr>
              <a:t>บริการที่เพื่อนบ้านฝากซื้อ ให้อยู่ในประเภทหลัก 08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37" name="Rectangle 49"/>
          <p:cNvSpPr/>
          <p:nvPr/>
        </p:nvSpPr>
        <p:spPr>
          <a:xfrm>
            <a:off x="2589887" y="4296716"/>
            <a:ext cx="9129887" cy="2901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 smtClean="0">
                <a:solidFill>
                  <a:schemeClr val="tx1"/>
                </a:solidFill>
              </a:rPr>
              <a:t>พูดคุยติดต่อ</a:t>
            </a:r>
            <a:r>
              <a:rPr lang="th-TH" sz="1600" b="1" dirty="0">
                <a:solidFill>
                  <a:schemeClr val="tx1"/>
                </a:solidFill>
              </a:rPr>
              <a:t>สอบถามเกี่ยวกับการสมัครเข้าเรียนใน</a:t>
            </a:r>
            <a:r>
              <a:rPr lang="th-TH" sz="1600" b="1" dirty="0" smtClean="0">
                <a:solidFill>
                  <a:schemeClr val="tx1"/>
                </a:solidFill>
              </a:rPr>
              <a:t>มหาวิทยาลัย ให้อยู่ในประเภท</a:t>
            </a:r>
            <a:r>
              <a:rPr lang="th-TH" sz="1600" b="1" dirty="0">
                <a:solidFill>
                  <a:schemeClr val="tx1"/>
                </a:solidFill>
              </a:rPr>
              <a:t>หลัก 09</a:t>
            </a:r>
          </a:p>
        </p:txBody>
      </p:sp>
      <p:sp>
        <p:nvSpPr>
          <p:cNvPr id="38" name="Rectangle 50"/>
          <p:cNvSpPr/>
          <p:nvPr/>
        </p:nvSpPr>
        <p:spPr>
          <a:xfrm>
            <a:off x="2589887" y="4991345"/>
            <a:ext cx="9129891" cy="3099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</a:rPr>
              <a:t>พูดคุยกับวิทยากรนำชมพิพิธภัณฑสถานแห่งชาติ </a:t>
            </a:r>
            <a:r>
              <a:rPr lang="th-TH" sz="1600" b="1" dirty="0" smtClean="0">
                <a:solidFill>
                  <a:schemeClr val="tx1"/>
                </a:solidFill>
              </a:rPr>
              <a:t>ให้อยู่ใน</a:t>
            </a:r>
            <a:r>
              <a:rPr lang="th-TH" sz="1600" b="1" dirty="0">
                <a:solidFill>
                  <a:schemeClr val="tx1"/>
                </a:solidFill>
              </a:rPr>
              <a:t>ประเภทหลัก 11</a:t>
            </a:r>
          </a:p>
        </p:txBody>
      </p:sp>
      <p:sp>
        <p:nvSpPr>
          <p:cNvPr id="39" name="Rectangle 51"/>
          <p:cNvSpPr/>
          <p:nvPr/>
        </p:nvSpPr>
        <p:spPr>
          <a:xfrm>
            <a:off x="2580466" y="6437224"/>
            <a:ext cx="9139306" cy="358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</a:rPr>
              <a:t>พูดคุยกับพนักงานร้านเสริมสวยเกี่ยวกับทรงผมที่ต้องการตัด </a:t>
            </a:r>
            <a:r>
              <a:rPr lang="th-TH" sz="1600" b="1" dirty="0" smtClean="0">
                <a:solidFill>
                  <a:schemeClr val="tx1"/>
                </a:solidFill>
              </a:rPr>
              <a:t>ให้จัดประเภทไว้ในการ</a:t>
            </a:r>
            <a:r>
              <a:rPr lang="th-TH" sz="1600" b="1" dirty="0">
                <a:solidFill>
                  <a:schemeClr val="tx1"/>
                </a:solidFill>
              </a:rPr>
              <a:t>ดูแลและการดำเนินชีวิตส่วน</a:t>
            </a:r>
            <a:r>
              <a:rPr lang="th-TH" sz="1600" b="1" dirty="0" smtClean="0">
                <a:solidFill>
                  <a:schemeClr val="tx1"/>
                </a:solidFill>
              </a:rPr>
              <a:t>บุคคล ใน</a:t>
            </a:r>
            <a:r>
              <a:rPr lang="th-TH" sz="1600" b="1" dirty="0">
                <a:solidFill>
                  <a:schemeClr val="tx1"/>
                </a:solidFill>
              </a:rPr>
              <a:t>ประเภทหลัก 15</a:t>
            </a:r>
          </a:p>
        </p:txBody>
      </p:sp>
      <p:sp>
        <p:nvSpPr>
          <p:cNvPr id="40" name="Rectangle 52"/>
          <p:cNvSpPr/>
          <p:nvPr/>
        </p:nvSpPr>
        <p:spPr>
          <a:xfrm>
            <a:off x="2589886" y="5346487"/>
            <a:ext cx="9129887" cy="2948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</a:rPr>
              <a:t>พูดคุยกับเพื่อนในชมรมสะสมแสตมป์ </a:t>
            </a:r>
            <a:r>
              <a:rPr lang="th-TH" sz="1600" b="1" dirty="0" smtClean="0">
                <a:solidFill>
                  <a:schemeClr val="tx1"/>
                </a:solidFill>
              </a:rPr>
              <a:t>ให้อยู่ในประเภท</a:t>
            </a:r>
            <a:r>
              <a:rPr lang="th-TH" sz="1600" b="1" dirty="0">
                <a:solidFill>
                  <a:schemeClr val="tx1"/>
                </a:solidFill>
              </a:rPr>
              <a:t>หลัก 12</a:t>
            </a:r>
          </a:p>
        </p:txBody>
      </p:sp>
      <p:sp>
        <p:nvSpPr>
          <p:cNvPr id="41" name="Rectangle 53"/>
          <p:cNvSpPr/>
          <p:nvPr/>
        </p:nvSpPr>
        <p:spPr>
          <a:xfrm>
            <a:off x="2589887" y="5712105"/>
            <a:ext cx="9129886" cy="3245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1600" b="1" dirty="0">
                <a:solidFill>
                  <a:schemeClr val="tx1"/>
                </a:solidFill>
              </a:rPr>
              <a:t>พูดคุยกับแคดดี้ในขณะที่ไปเล่นกอล์ฟ </a:t>
            </a:r>
            <a:r>
              <a:rPr lang="th-TH" sz="1600" b="1" dirty="0" smtClean="0">
                <a:solidFill>
                  <a:schemeClr val="tx1"/>
                </a:solidFill>
              </a:rPr>
              <a:t>ให้อยู่ในประเภท</a:t>
            </a:r>
            <a:r>
              <a:rPr lang="th-TH" sz="1600" b="1" dirty="0">
                <a:solidFill>
                  <a:schemeClr val="tx1"/>
                </a:solidFill>
              </a:rPr>
              <a:t>หลัก 13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2" name="Rectangle 54"/>
          <p:cNvSpPr/>
          <p:nvPr/>
        </p:nvSpPr>
        <p:spPr>
          <a:xfrm>
            <a:off x="2580465" y="6083504"/>
            <a:ext cx="9139307" cy="313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</a:rPr>
              <a:t>พูดคุยกับบรรณารักษ์เกี่ยวกับหนังสือที่ต้องการยืม </a:t>
            </a:r>
            <a:r>
              <a:rPr lang="th-TH" sz="1600" b="1" dirty="0" smtClean="0">
                <a:solidFill>
                  <a:schemeClr val="tx1"/>
                </a:solidFill>
              </a:rPr>
              <a:t>ให้อยู่ใน</a:t>
            </a:r>
            <a:r>
              <a:rPr lang="th-TH" sz="1600" b="1" dirty="0">
                <a:solidFill>
                  <a:schemeClr val="tx1"/>
                </a:solidFill>
              </a:rPr>
              <a:t>ประเภทหลัก 14</a:t>
            </a:r>
          </a:p>
        </p:txBody>
      </p:sp>
      <p:sp>
        <p:nvSpPr>
          <p:cNvPr id="28" name="Rectangle 44"/>
          <p:cNvSpPr/>
          <p:nvPr/>
        </p:nvSpPr>
        <p:spPr>
          <a:xfrm>
            <a:off x="2589887" y="2922189"/>
            <a:ext cx="9129889" cy="2984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</a:rPr>
              <a:t>พูดคุยกับผู้ปกครองของเด็กที่มาจ้างให้สอนพิเศษ ซึ่งเป็นการให้บริการที่ก่อให้เกิดรายได้ของครัวเรือน อยู่ในประเภทหลัก 05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 44"/>
          <p:cNvSpPr/>
          <p:nvPr/>
        </p:nvSpPr>
        <p:spPr>
          <a:xfrm>
            <a:off x="2589887" y="2573765"/>
            <a:ext cx="9129890" cy="2865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1600" b="1" dirty="0">
                <a:solidFill>
                  <a:schemeClr val="tx1"/>
                </a:solidFill>
              </a:rPr>
              <a:t>พูดคุยเกี่ยวกับความต้องการของลูกค้าที่มาจ้างให้ก่อสร้างบ้าน ซึ่งเป็นกิจกรรมของครัวเรือนตนเอง อยู่ในประเภทหลัก 04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44"/>
          <p:cNvSpPr/>
          <p:nvPr/>
        </p:nvSpPr>
        <p:spPr>
          <a:xfrm>
            <a:off x="2589886" y="2225353"/>
            <a:ext cx="9129891" cy="301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1600" b="1" dirty="0">
                <a:solidFill>
                  <a:schemeClr val="tx1"/>
                </a:solidFill>
              </a:rPr>
              <a:t>พูดคุยต่อรองราคาวัตถุดิบที่ใช้ในการผลิต ซึ่งเป็นกิจกรรมของครัวเรือนตนเอง อยู่ในประเภทหลัก 03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44"/>
          <p:cNvSpPr/>
          <p:nvPr/>
        </p:nvSpPr>
        <p:spPr>
          <a:xfrm>
            <a:off x="2589887" y="1832206"/>
            <a:ext cx="9129891" cy="315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1600" b="1" dirty="0" smtClean="0">
                <a:solidFill>
                  <a:schemeClr val="tx1"/>
                </a:solidFill>
              </a:rPr>
              <a:t>พูดคุยขอ</a:t>
            </a:r>
            <a:r>
              <a:rPr lang="th-TH" sz="1600" b="1" dirty="0">
                <a:solidFill>
                  <a:schemeClr val="tx1"/>
                </a:solidFill>
              </a:rPr>
              <a:t>คำแนะนำจากผู้เชี่ยวชาญเกี่ยวกับพันธุ์พืชที่เหมาะกับพื้นที่ปลูกของตนเอง ซึ่งเป็นกิจกรรมของครัวเรือนตนเอง อยู่ในประเภทหลัก 02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44"/>
          <p:cNvSpPr/>
          <p:nvPr/>
        </p:nvSpPr>
        <p:spPr>
          <a:xfrm>
            <a:off x="2589887" y="1454254"/>
            <a:ext cx="9129891" cy="3003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1600" b="1" dirty="0">
                <a:solidFill>
                  <a:schemeClr val="tx1"/>
                </a:solidFill>
              </a:rPr>
              <a:t>พูดคุยกับหัวหน้า/เพื่อนร่วมงาน/ลูกน้องเพื่อการทำงานในระบบ อยู่ในประเภทหลัก 01</a:t>
            </a:r>
          </a:p>
        </p:txBody>
      </p:sp>
      <p:cxnSp>
        <p:nvCxnSpPr>
          <p:cNvPr id="6" name="Straight Connector 5"/>
          <p:cNvCxnSpPr>
            <a:stCxn id="2" idx="3"/>
            <a:endCxn id="31" idx="1"/>
          </p:cNvCxnSpPr>
          <p:nvPr/>
        </p:nvCxnSpPr>
        <p:spPr>
          <a:xfrm flipV="1">
            <a:off x="1648499" y="1990143"/>
            <a:ext cx="941388" cy="20130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" idx="3"/>
            <a:endCxn id="30" idx="1"/>
          </p:cNvCxnSpPr>
          <p:nvPr/>
        </p:nvCxnSpPr>
        <p:spPr>
          <a:xfrm flipV="1">
            <a:off x="1648499" y="2376158"/>
            <a:ext cx="941387" cy="16270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2" idx="3"/>
            <a:endCxn id="29" idx="1"/>
          </p:cNvCxnSpPr>
          <p:nvPr/>
        </p:nvCxnSpPr>
        <p:spPr>
          <a:xfrm flipV="1">
            <a:off x="1648499" y="2717046"/>
            <a:ext cx="941388" cy="12861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" idx="3"/>
            <a:endCxn id="28" idx="1"/>
          </p:cNvCxnSpPr>
          <p:nvPr/>
        </p:nvCxnSpPr>
        <p:spPr>
          <a:xfrm flipV="1">
            <a:off x="1648499" y="3071430"/>
            <a:ext cx="941388" cy="9317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" idx="3"/>
            <a:endCxn id="33" idx="1"/>
          </p:cNvCxnSpPr>
          <p:nvPr/>
        </p:nvCxnSpPr>
        <p:spPr>
          <a:xfrm flipV="1">
            <a:off x="1648499" y="3397511"/>
            <a:ext cx="941393" cy="60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3"/>
            <a:endCxn id="35" idx="1"/>
          </p:cNvCxnSpPr>
          <p:nvPr/>
        </p:nvCxnSpPr>
        <p:spPr>
          <a:xfrm flipV="1">
            <a:off x="1648499" y="3711149"/>
            <a:ext cx="941393" cy="2920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3"/>
            <a:endCxn id="36" idx="1"/>
          </p:cNvCxnSpPr>
          <p:nvPr/>
        </p:nvCxnSpPr>
        <p:spPr>
          <a:xfrm>
            <a:off x="1648499" y="4003204"/>
            <a:ext cx="941393" cy="569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" idx="3"/>
            <a:endCxn id="37" idx="1"/>
          </p:cNvCxnSpPr>
          <p:nvPr/>
        </p:nvCxnSpPr>
        <p:spPr>
          <a:xfrm>
            <a:off x="1648499" y="4003204"/>
            <a:ext cx="941388" cy="4385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" idx="3"/>
            <a:endCxn id="34" idx="1"/>
          </p:cNvCxnSpPr>
          <p:nvPr/>
        </p:nvCxnSpPr>
        <p:spPr>
          <a:xfrm>
            <a:off x="1648499" y="4003204"/>
            <a:ext cx="941390" cy="787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" idx="3"/>
            <a:endCxn id="38" idx="1"/>
          </p:cNvCxnSpPr>
          <p:nvPr/>
        </p:nvCxnSpPr>
        <p:spPr>
          <a:xfrm>
            <a:off x="1648499" y="4003204"/>
            <a:ext cx="941388" cy="11431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" idx="3"/>
            <a:endCxn id="40" idx="1"/>
          </p:cNvCxnSpPr>
          <p:nvPr/>
        </p:nvCxnSpPr>
        <p:spPr>
          <a:xfrm>
            <a:off x="1648499" y="4003204"/>
            <a:ext cx="941387" cy="1490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" idx="3"/>
            <a:endCxn id="41" idx="1"/>
          </p:cNvCxnSpPr>
          <p:nvPr/>
        </p:nvCxnSpPr>
        <p:spPr>
          <a:xfrm>
            <a:off x="1648499" y="4003204"/>
            <a:ext cx="941388" cy="18711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" idx="3"/>
            <a:endCxn id="42" idx="1"/>
          </p:cNvCxnSpPr>
          <p:nvPr/>
        </p:nvCxnSpPr>
        <p:spPr>
          <a:xfrm>
            <a:off x="1648499" y="4003204"/>
            <a:ext cx="931966" cy="22371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" idx="3"/>
            <a:endCxn id="39" idx="1"/>
          </p:cNvCxnSpPr>
          <p:nvPr/>
        </p:nvCxnSpPr>
        <p:spPr>
          <a:xfrm>
            <a:off x="1648499" y="4003204"/>
            <a:ext cx="931967" cy="2613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37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6" name="Text Box 7"/>
          <p:cNvSpPr txBox="1">
            <a:spLocks noChangeArrowheads="1"/>
          </p:cNvSpPr>
          <p:nvPr/>
        </p:nvSpPr>
        <p:spPr bwMode="auto">
          <a:xfrm>
            <a:off x="1481651" y="2068737"/>
            <a:ext cx="89931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แนวคิดเกี่ยวกับการลงรหัสการเดินทาง</a:t>
            </a:r>
            <a:endParaRPr lang="en-GB" sz="40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71687" name="Picture 8" descr="cartoon%2520ca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389" y="3642039"/>
            <a:ext cx="2232025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03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1939925" y="1158875"/>
            <a:ext cx="935855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828675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4465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thaiDist">
              <a:lnSpc>
                <a:spcPct val="90000"/>
              </a:lnSpc>
              <a:buClr>
                <a:srgbClr val="A7C0E1"/>
              </a:buClr>
              <a:buSzPct val="85000"/>
              <a:buFont typeface="Wingdings" panose="05000000000000000000" pitchFamily="2" charset="2"/>
              <a:buNone/>
            </a:pPr>
            <a:r>
              <a:rPr lang="th-TH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การลงรหัสเกี่ยวกับการเดินทาง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มีพื้นฐานจากความคิดหลัก</a:t>
            </a:r>
            <a:r>
              <a:rPr lang="en-US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ea typeface="SimSun" panose="02010600030101010101" pitchFamily="2" charset="-122"/>
                <a:cs typeface="Browallia New" panose="020B0604020202020204" pitchFamily="34" charset="-34"/>
              </a:rPr>
              <a:t>  3  </a:t>
            </a:r>
            <a:r>
              <a:rPr lang="th-TH" altLang="zh-CN" sz="28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ประการ ดังนี้</a:t>
            </a:r>
            <a:endParaRPr lang="en-US" sz="2800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pSp>
        <p:nvGrpSpPr>
          <p:cNvPr id="590865" name="Group 17"/>
          <p:cNvGrpSpPr>
            <a:grpSpLocks/>
          </p:cNvGrpSpPr>
          <p:nvPr/>
        </p:nvGrpSpPr>
        <p:grpSpPr bwMode="auto">
          <a:xfrm>
            <a:off x="1939926" y="1700214"/>
            <a:ext cx="6869721" cy="554037"/>
            <a:chOff x="431" y="1933"/>
            <a:chExt cx="3629" cy="349"/>
          </a:xfrm>
        </p:grpSpPr>
        <p:sp>
          <p:nvSpPr>
            <p:cNvPr id="73743" name="Rectangle 5"/>
            <p:cNvSpPr>
              <a:spLocks noChangeArrowheads="1"/>
            </p:cNvSpPr>
            <p:nvPr/>
          </p:nvSpPr>
          <p:spPr bwMode="auto">
            <a:xfrm>
              <a:off x="1920" y="1941"/>
              <a:ext cx="2140" cy="336"/>
            </a:xfrm>
            <a:prstGeom prst="rect">
              <a:avLst/>
            </a:prstGeom>
            <a:solidFill>
              <a:srgbClr val="3B6AA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54000" rIns="5400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828675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2366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4465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thaiDist">
                <a:lnSpc>
                  <a:spcPct val="90000"/>
                </a:lnSpc>
                <a:buClr>
                  <a:srgbClr val="A7C0E1"/>
                </a:buClr>
                <a:buSzPct val="85000"/>
                <a:buFont typeface="Wingdings" panose="05000000000000000000" pitchFamily="2" charset="2"/>
                <a:buNone/>
              </a:pPr>
              <a:r>
                <a:rPr lang="th-TH" altLang="zh-CN" sz="2800" dirty="0">
                  <a:solidFill>
                    <a:schemeClr val="bg1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สถานที่ที่ใช้เวลาอยู่มากที่สุดในแต่ละวัน</a:t>
              </a:r>
              <a:endParaRPr lang="en-US" sz="28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73744" name="AutoShape 6"/>
            <p:cNvSpPr>
              <a:spLocks noChangeArrowheads="1"/>
            </p:cNvSpPr>
            <p:nvPr/>
          </p:nvSpPr>
          <p:spPr bwMode="auto">
            <a:xfrm>
              <a:off x="1619" y="1989"/>
              <a:ext cx="144" cy="24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73745" name="Text Box 9"/>
            <p:cNvSpPr txBox="1">
              <a:spLocks noChangeArrowheads="1"/>
            </p:cNvSpPr>
            <p:nvPr/>
          </p:nvSpPr>
          <p:spPr bwMode="auto">
            <a:xfrm>
              <a:off x="431" y="1933"/>
              <a:ext cx="1179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60000"/>
                <a:buFontTx/>
                <a:buNone/>
              </a:pPr>
              <a:r>
                <a:rPr lang="en-US" altLang="zh-CN" sz="3000" b="1" dirty="0">
                  <a:solidFill>
                    <a:srgbClr val="003048"/>
                  </a:solidFill>
                  <a:latin typeface="+mn-lt"/>
                  <a:ea typeface="SimSun" panose="02010600030101010101" pitchFamily="2" charset="-122"/>
                  <a:cs typeface="KodchiangUPC" panose="02020603050405020304" pitchFamily="18" charset="-34"/>
                </a:rPr>
                <a:t>1</a:t>
              </a:r>
              <a:r>
                <a:rPr lang="en-US" altLang="zh-CN" sz="2800" b="1" dirty="0">
                  <a:solidFill>
                    <a:srgbClr val="003048"/>
                  </a:solidFill>
                  <a:latin typeface="+mn-lt"/>
                  <a:ea typeface="SimSun" panose="02010600030101010101" pitchFamily="2" charset="-122"/>
                  <a:cs typeface="+mn-cs"/>
                </a:rPr>
                <a:t>. </a:t>
              </a:r>
              <a:r>
                <a:rPr lang="th-TH" altLang="zh-CN" sz="2800" b="1" dirty="0">
                  <a:solidFill>
                    <a:srgbClr val="003048"/>
                  </a:solidFill>
                  <a:latin typeface="+mn-lt"/>
                  <a:ea typeface="SimSun" panose="02010600030101010101" pitchFamily="2" charset="-122"/>
                  <a:cs typeface="+mn-cs"/>
                </a:rPr>
                <a:t>หาจุดวกกลับ</a:t>
              </a:r>
            </a:p>
          </p:txBody>
        </p:sp>
      </p:grpSp>
      <p:grpSp>
        <p:nvGrpSpPr>
          <p:cNvPr id="590866" name="Group 18"/>
          <p:cNvGrpSpPr>
            <a:grpSpLocks/>
          </p:cNvGrpSpPr>
          <p:nvPr/>
        </p:nvGrpSpPr>
        <p:grpSpPr bwMode="auto">
          <a:xfrm>
            <a:off x="1939925" y="2527300"/>
            <a:ext cx="5976938" cy="579438"/>
            <a:chOff x="431" y="2384"/>
            <a:chExt cx="2774" cy="365"/>
          </a:xfrm>
        </p:grpSpPr>
        <p:sp>
          <p:nvSpPr>
            <p:cNvPr id="73740" name="Rectangle 7"/>
            <p:cNvSpPr>
              <a:spLocks noChangeArrowheads="1"/>
            </p:cNvSpPr>
            <p:nvPr/>
          </p:nvSpPr>
          <p:spPr bwMode="auto">
            <a:xfrm>
              <a:off x="1738" y="2426"/>
              <a:ext cx="1467" cy="323"/>
            </a:xfrm>
            <a:prstGeom prst="rect">
              <a:avLst/>
            </a:prstGeom>
            <a:solidFill>
              <a:srgbClr val="4478BE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54000" rIns="5400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828675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2366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4465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thaiDist">
                <a:lnSpc>
                  <a:spcPct val="90000"/>
                </a:lnSpc>
                <a:buClr>
                  <a:srgbClr val="A7C0E1"/>
                </a:buClr>
                <a:buSzPct val="85000"/>
                <a:buFont typeface="Wingdings" panose="05000000000000000000" pitchFamily="2" charset="2"/>
                <a:buNone/>
              </a:pPr>
              <a:r>
                <a:rPr lang="th-TH" altLang="zh-CN" sz="2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เดินทางไปสถานที่นั้นเพื่ออะไร</a:t>
              </a:r>
              <a:r>
                <a:rPr lang="en-US" altLang="zh-CN" sz="2800" dirty="0">
                  <a:latin typeface="Browallia New" panose="020B0604020202020204" pitchFamily="34" charset="-34"/>
                  <a:ea typeface="SimSun" panose="02010600030101010101" pitchFamily="2" charset="-122"/>
                  <a:cs typeface="Browallia New" panose="020B0604020202020204" pitchFamily="34" charset="-34"/>
                </a:rPr>
                <a:t> </a:t>
              </a:r>
              <a:endParaRPr lang="en-US" sz="2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73741" name="AutoShape 8"/>
            <p:cNvSpPr>
              <a:spLocks noChangeArrowheads="1"/>
            </p:cNvSpPr>
            <p:nvPr/>
          </p:nvSpPr>
          <p:spPr bwMode="auto">
            <a:xfrm>
              <a:off x="1467" y="2434"/>
              <a:ext cx="118" cy="24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73742" name="Text Box 10"/>
            <p:cNvSpPr txBox="1">
              <a:spLocks noChangeArrowheads="1"/>
            </p:cNvSpPr>
            <p:nvPr/>
          </p:nvSpPr>
          <p:spPr bwMode="auto">
            <a:xfrm>
              <a:off x="431" y="2384"/>
              <a:ext cx="96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60000"/>
                <a:buFontTx/>
                <a:buNone/>
              </a:pPr>
              <a:r>
                <a:rPr lang="en-US" altLang="zh-CN" sz="2800" b="1" dirty="0">
                  <a:solidFill>
                    <a:srgbClr val="003048"/>
                  </a:solidFill>
                  <a:latin typeface="+mn-lt"/>
                  <a:ea typeface="SimSun" panose="02010600030101010101" pitchFamily="2" charset="-122"/>
                  <a:cs typeface="KodchiangUPC" panose="02020603050405020304" pitchFamily="18" charset="-34"/>
                </a:rPr>
                <a:t>2. </a:t>
              </a:r>
              <a:r>
                <a:rPr lang="th-TH" altLang="zh-CN" sz="2800" b="1" dirty="0">
                  <a:solidFill>
                    <a:srgbClr val="003048"/>
                  </a:solidFill>
                  <a:latin typeface="+mn-lt"/>
                  <a:ea typeface="SimSun" panose="02010600030101010101" pitchFamily="2" charset="-122"/>
                  <a:cs typeface="+mn-cs"/>
                </a:rPr>
                <a:t>การเดินทางไป</a:t>
              </a:r>
            </a:p>
          </p:txBody>
        </p:sp>
      </p:grpSp>
      <p:grpSp>
        <p:nvGrpSpPr>
          <p:cNvPr id="590867" name="Group 19"/>
          <p:cNvGrpSpPr>
            <a:grpSpLocks/>
          </p:cNvGrpSpPr>
          <p:nvPr/>
        </p:nvGrpSpPr>
        <p:grpSpPr bwMode="auto">
          <a:xfrm>
            <a:off x="1939925" y="3292475"/>
            <a:ext cx="7416800" cy="579438"/>
            <a:chOff x="431" y="2838"/>
            <a:chExt cx="4672" cy="365"/>
          </a:xfrm>
        </p:grpSpPr>
        <p:sp>
          <p:nvSpPr>
            <p:cNvPr id="73737" name="Rectangle 11"/>
            <p:cNvSpPr>
              <a:spLocks noChangeArrowheads="1"/>
            </p:cNvSpPr>
            <p:nvPr/>
          </p:nvSpPr>
          <p:spPr bwMode="auto">
            <a:xfrm>
              <a:off x="2205" y="2890"/>
              <a:ext cx="2898" cy="313"/>
            </a:xfrm>
            <a:prstGeom prst="rect">
              <a:avLst/>
            </a:prstGeom>
            <a:solidFill>
              <a:srgbClr val="BB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54000" rIns="5400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828675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236663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4465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thaiDist">
                <a:lnSpc>
                  <a:spcPct val="90000"/>
                </a:lnSpc>
                <a:buClr>
                  <a:srgbClr val="A7C0E1"/>
                </a:buClr>
                <a:buSzPct val="85000"/>
                <a:buFont typeface="Wingdings" panose="05000000000000000000" pitchFamily="2" charset="2"/>
                <a:buNone/>
              </a:pPr>
              <a:r>
                <a:rPr lang="th-TH" altLang="zh-CN" sz="28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เดินทางกลับจากที่ไหน และอยู่ที่นั่นเพื่ออะไร</a:t>
              </a:r>
              <a:r>
                <a:rPr lang="en-US" altLang="zh-CN" sz="2800" dirty="0">
                  <a:latin typeface="Browallia New" panose="020B0604020202020204" pitchFamily="34" charset="-34"/>
                  <a:ea typeface="SimSun" panose="02010600030101010101" pitchFamily="2" charset="-122"/>
                  <a:cs typeface="Browallia New" panose="020B0604020202020204" pitchFamily="34" charset="-34"/>
                </a:rPr>
                <a:t> </a:t>
              </a:r>
              <a:endParaRPr lang="en-US" sz="28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73738" name="AutoShape 12"/>
            <p:cNvSpPr>
              <a:spLocks noChangeArrowheads="1"/>
            </p:cNvSpPr>
            <p:nvPr/>
          </p:nvSpPr>
          <p:spPr bwMode="auto">
            <a:xfrm>
              <a:off x="1837" y="2904"/>
              <a:ext cx="160" cy="24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endParaRPr lang="th-TH" sz="4800">
                <a:solidFill>
                  <a:srgbClr val="005782"/>
                </a:solidFill>
                <a:latin typeface="Angsana New" panose="02020603050405020304" pitchFamily="18" charset="-34"/>
                <a:cs typeface="KodchiangUPC" panose="02020603050405020304" pitchFamily="18" charset="-34"/>
              </a:endParaRPr>
            </a:p>
          </p:txBody>
        </p:sp>
        <p:sp>
          <p:nvSpPr>
            <p:cNvPr id="73739" name="Text Box 13"/>
            <p:cNvSpPr txBox="1">
              <a:spLocks noChangeArrowheads="1"/>
            </p:cNvSpPr>
            <p:nvPr/>
          </p:nvSpPr>
          <p:spPr bwMode="auto">
            <a:xfrm>
              <a:off x="431" y="2838"/>
              <a:ext cx="140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60000"/>
                <a:buFontTx/>
                <a:buNone/>
              </a:pPr>
              <a:r>
                <a:rPr lang="en-US" altLang="zh-CN" sz="2800" b="1" dirty="0">
                  <a:solidFill>
                    <a:srgbClr val="003048"/>
                  </a:solidFill>
                  <a:latin typeface="Browallia New" panose="020B0604020202020204" pitchFamily="34" charset="-34"/>
                  <a:ea typeface="SimSun" panose="02010600030101010101" pitchFamily="2" charset="-122"/>
                  <a:cs typeface="Browallia New" panose="020B0604020202020204" pitchFamily="34" charset="-34"/>
                </a:rPr>
                <a:t>3. </a:t>
              </a:r>
              <a:r>
                <a:rPr lang="th-TH" altLang="zh-CN" sz="2800" b="1" dirty="0">
                  <a:solidFill>
                    <a:srgbClr val="003048"/>
                  </a:solidFill>
                  <a:latin typeface="Browallia New" panose="020B0604020202020204" pitchFamily="34" charset="-34"/>
                  <a:ea typeface="SimSun" panose="02010600030101010101" pitchFamily="2" charset="-122"/>
                  <a:cs typeface="Browallia New" panose="020B0604020202020204" pitchFamily="34" charset="-34"/>
                </a:rPr>
                <a:t>การเดินทางกลับ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703387" y="4005263"/>
            <a:ext cx="1048861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A7C0E1"/>
              </a:buClr>
              <a:buSzPct val="85000"/>
              <a:buFont typeface="Wingdings" panose="05000000000000000000" pitchFamily="2" charset="2"/>
              <a:buNone/>
              <a:defRPr/>
            </a:pPr>
            <a:r>
              <a:rPr lang="th-TH" b="1" dirty="0" smtClean="0">
                <a:solidFill>
                  <a:srgbClr val="003048"/>
                </a:solidFill>
              </a:rPr>
              <a:t>ยกเว้น </a:t>
            </a:r>
            <a:r>
              <a:rPr lang="th-TH" b="1" dirty="0">
                <a:solidFill>
                  <a:srgbClr val="003048"/>
                </a:solidFill>
              </a:rPr>
              <a:t>การเดินทางที่เป็นการทำงาน เช่น พนักงานขับรถ คนขายเร่ คนขายตรง เป็นต้น</a:t>
            </a:r>
          </a:p>
          <a:p>
            <a:pPr algn="thaiDist">
              <a:buClr>
                <a:srgbClr val="A7C0E1"/>
              </a:buClr>
              <a:buSzPct val="85000"/>
              <a:buFont typeface="Wingdings" panose="05000000000000000000" pitchFamily="2" charset="2"/>
              <a:buNone/>
              <a:defRPr/>
            </a:pPr>
            <a:r>
              <a:rPr lang="th-TH" b="1" dirty="0">
                <a:solidFill>
                  <a:srgbClr val="003048"/>
                </a:solidFill>
              </a:rPr>
              <a:t>โดยพิจารณา </a:t>
            </a:r>
            <a:r>
              <a:rPr lang="th-TH" b="1" dirty="0" smtClean="0">
                <a:solidFill>
                  <a:srgbClr val="003048"/>
                </a:solidFill>
              </a:rPr>
              <a:t>ดังนี้</a:t>
            </a:r>
          </a:p>
          <a:p>
            <a:pPr algn="thaiDist">
              <a:buClr>
                <a:srgbClr val="A7C0E1"/>
              </a:buClr>
              <a:buSzPct val="85000"/>
              <a:buFont typeface="Wingdings" panose="05000000000000000000" pitchFamily="2" charset="2"/>
              <a:buNone/>
              <a:defRPr/>
            </a:pPr>
            <a:r>
              <a:rPr lang="th-TH" b="1" dirty="0" smtClean="0">
                <a:solidFill>
                  <a:srgbClr val="003048"/>
                </a:solidFill>
              </a:rPr>
              <a:t>1. การ</a:t>
            </a:r>
            <a:r>
              <a:rPr lang="th-TH" b="1" dirty="0">
                <a:solidFill>
                  <a:srgbClr val="003048"/>
                </a:solidFill>
              </a:rPr>
              <a:t>เดินทางไปยังบริเวณที่ทำการขาย ได้แก่ การขายตามบ้าน ตามข้างถนน และการขายเร่ </a:t>
            </a:r>
            <a:endParaRPr lang="th-TH" b="1" dirty="0" smtClean="0">
              <a:solidFill>
                <a:srgbClr val="003048"/>
              </a:solidFill>
            </a:endParaRPr>
          </a:p>
          <a:p>
            <a:pPr algn="thaiDist">
              <a:buClr>
                <a:srgbClr val="A7C0E1"/>
              </a:buClr>
              <a:buSzPct val="85000"/>
              <a:buFont typeface="Wingdings" panose="05000000000000000000" pitchFamily="2" charset="2"/>
              <a:buNone/>
              <a:defRPr/>
            </a:pPr>
            <a:r>
              <a:rPr lang="th-TH" b="1" dirty="0" smtClean="0">
                <a:solidFill>
                  <a:srgbClr val="003048"/>
                </a:solidFill>
              </a:rPr>
              <a:t>    ได้จัดไว้</a:t>
            </a:r>
            <a:r>
              <a:rPr lang="th-TH" b="1" dirty="0">
                <a:solidFill>
                  <a:srgbClr val="003048"/>
                </a:solidFill>
              </a:rPr>
              <a:t>ในประเภท </a:t>
            </a:r>
            <a:r>
              <a:rPr lang="en-US" b="1" dirty="0">
                <a:solidFill>
                  <a:srgbClr val="003048"/>
                </a:solidFill>
              </a:rPr>
              <a:t>053 </a:t>
            </a:r>
            <a:r>
              <a:rPr lang="th-TH" b="1" dirty="0">
                <a:solidFill>
                  <a:srgbClr val="003048"/>
                </a:solidFill>
              </a:rPr>
              <a:t>การเดินทางที่เกี่ยวข้องกับการให้บริการที่ก่อให้เกิด</a:t>
            </a:r>
            <a:r>
              <a:rPr lang="th-TH" b="1" dirty="0" smtClean="0">
                <a:solidFill>
                  <a:srgbClr val="003048"/>
                </a:solidFill>
              </a:rPr>
              <a:t>รายได้</a:t>
            </a:r>
          </a:p>
          <a:p>
            <a:pPr algn="thaiDist">
              <a:buClr>
                <a:srgbClr val="A7C0E1"/>
              </a:buClr>
              <a:buSzPct val="85000"/>
              <a:defRPr/>
            </a:pPr>
            <a:r>
              <a:rPr lang="th-TH" b="1" dirty="0" smtClean="0">
                <a:solidFill>
                  <a:srgbClr val="003048"/>
                </a:solidFill>
              </a:rPr>
              <a:t>2. เวลา</a:t>
            </a:r>
            <a:r>
              <a:rPr lang="th-TH" b="1" dirty="0">
                <a:solidFill>
                  <a:srgbClr val="003048"/>
                </a:solidFill>
              </a:rPr>
              <a:t>เดินทางในบริเวณที่ทำการขายและการขายเร่ ได้จัดไว้ใน</a:t>
            </a:r>
            <a:r>
              <a:rPr lang="th-TH" b="1" dirty="0" smtClean="0">
                <a:solidFill>
                  <a:srgbClr val="003048"/>
                </a:solidFill>
              </a:rPr>
              <a:t>หมู่ </a:t>
            </a:r>
            <a:r>
              <a:rPr lang="en-US" b="1" dirty="0" smtClean="0">
                <a:solidFill>
                  <a:srgbClr val="003048"/>
                </a:solidFill>
              </a:rPr>
              <a:t>05112</a:t>
            </a:r>
            <a:endParaRPr lang="en-US" b="1" dirty="0">
              <a:solidFill>
                <a:srgbClr val="003048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58858" y="363429"/>
            <a:ext cx="6263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แนวคิดเกี่ยวกับการลงรหัสการเดินทาง</a:t>
            </a: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15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Line 55"/>
          <p:cNvSpPr>
            <a:spLocks noChangeShapeType="1"/>
          </p:cNvSpPr>
          <p:nvPr/>
        </p:nvSpPr>
        <p:spPr bwMode="auto">
          <a:xfrm flipV="1">
            <a:off x="2711451" y="2779713"/>
            <a:ext cx="720725" cy="3603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" name="Rectangle 1"/>
          <p:cNvSpPr/>
          <p:nvPr/>
        </p:nvSpPr>
        <p:spPr>
          <a:xfrm>
            <a:off x="2096066" y="306369"/>
            <a:ext cx="4504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ตัวอย่างการลงรหัสการเดินทาง</a:t>
            </a:r>
          </a:p>
        </p:txBody>
      </p:sp>
      <p:sp>
        <p:nvSpPr>
          <p:cNvPr id="43" name="TextBox 23"/>
          <p:cNvSpPr txBox="1"/>
          <p:nvPr/>
        </p:nvSpPr>
        <p:spPr>
          <a:xfrm>
            <a:off x="1860161" y="1027729"/>
            <a:ext cx="7058371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3048"/>
                </a:solidFill>
              </a:rPr>
              <a:t>ตัวอย่างที่ </a:t>
            </a:r>
            <a:r>
              <a:rPr lang="th-TH" sz="2400" b="1" dirty="0" smtClean="0">
                <a:solidFill>
                  <a:srgbClr val="003048"/>
                </a:solidFill>
              </a:rPr>
              <a:t>1 </a:t>
            </a:r>
            <a:r>
              <a:rPr lang="th-TH" sz="2400" dirty="0" smtClean="0">
                <a:solidFill>
                  <a:srgbClr val="003048"/>
                </a:solidFill>
              </a:rPr>
              <a:t>การ</a:t>
            </a:r>
            <a:r>
              <a:rPr lang="th-TH" sz="2400" dirty="0">
                <a:solidFill>
                  <a:srgbClr val="003048"/>
                </a:solidFill>
              </a:rPr>
              <a:t>เดินทางไป</a:t>
            </a:r>
            <a:r>
              <a:rPr lang="th-TH" sz="2400" dirty="0" smtClean="0">
                <a:solidFill>
                  <a:srgbClr val="003048"/>
                </a:solidFill>
              </a:rPr>
              <a:t>ทำงานตัดเย็บเสื้อผ้า </a:t>
            </a:r>
            <a:r>
              <a:rPr lang="th-TH" sz="2400" dirty="0">
                <a:solidFill>
                  <a:srgbClr val="003048"/>
                </a:solidFill>
              </a:rPr>
              <a:t>(นอกระบบ) </a:t>
            </a:r>
            <a:r>
              <a:rPr lang="th-TH" sz="2400" dirty="0" smtClean="0">
                <a:solidFill>
                  <a:srgbClr val="003048"/>
                </a:solidFill>
              </a:rPr>
              <a:t>และกลับบ้าน</a:t>
            </a:r>
            <a:endParaRPr lang="th-TH" sz="2400" b="1" dirty="0">
              <a:solidFill>
                <a:srgbClr val="003048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60161" y="2060715"/>
            <a:ext cx="228836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451" y="2326361"/>
            <a:ext cx="7337886" cy="2807570"/>
          </a:xfrm>
          <a:prstGeom prst="rect">
            <a:avLst/>
          </a:prstGeom>
        </p:spPr>
      </p:pic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195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Line 55"/>
          <p:cNvSpPr>
            <a:spLocks noChangeShapeType="1"/>
          </p:cNvSpPr>
          <p:nvPr/>
        </p:nvSpPr>
        <p:spPr bwMode="auto">
          <a:xfrm flipV="1">
            <a:off x="2711451" y="2779713"/>
            <a:ext cx="720725" cy="3603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" name="Rectangle 1"/>
          <p:cNvSpPr/>
          <p:nvPr/>
        </p:nvSpPr>
        <p:spPr>
          <a:xfrm>
            <a:off x="2208800" y="264000"/>
            <a:ext cx="4504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ตัวอย่างการลงรหัสการเดินทาง</a:t>
            </a:r>
          </a:p>
        </p:txBody>
      </p:sp>
      <p:sp>
        <p:nvSpPr>
          <p:cNvPr id="43" name="TextBox 23"/>
          <p:cNvSpPr txBox="1"/>
          <p:nvPr/>
        </p:nvSpPr>
        <p:spPr>
          <a:xfrm>
            <a:off x="1727638" y="983487"/>
            <a:ext cx="9132428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3048"/>
                </a:solidFill>
              </a:rPr>
              <a:t>ตัวอย่างที่ </a:t>
            </a:r>
            <a:r>
              <a:rPr lang="en-US" sz="2400" b="1" dirty="0">
                <a:solidFill>
                  <a:srgbClr val="003048"/>
                </a:solidFill>
              </a:rPr>
              <a:t>2</a:t>
            </a:r>
            <a:r>
              <a:rPr lang="th-TH" sz="2400" b="1" dirty="0" smtClean="0">
                <a:solidFill>
                  <a:srgbClr val="003048"/>
                </a:solidFill>
              </a:rPr>
              <a:t> </a:t>
            </a:r>
            <a:r>
              <a:rPr lang="th-TH" sz="2400" dirty="0" smtClean="0">
                <a:solidFill>
                  <a:srgbClr val="003048"/>
                </a:solidFill>
              </a:rPr>
              <a:t>การ</a:t>
            </a:r>
            <a:r>
              <a:rPr lang="th-TH" sz="2400" dirty="0">
                <a:solidFill>
                  <a:srgbClr val="003048"/>
                </a:solidFill>
              </a:rPr>
              <a:t>เดินทางไป</a:t>
            </a:r>
            <a:r>
              <a:rPr lang="th-TH" sz="2400" dirty="0" smtClean="0">
                <a:solidFill>
                  <a:srgbClr val="003048"/>
                </a:solidFill>
              </a:rPr>
              <a:t>ทำงาน (ในระบบ) โดยมีการแวะส่งลูกที่โรงเรียน </a:t>
            </a:r>
            <a:r>
              <a:rPr lang="th-TH" sz="2400" dirty="0" smtClean="0">
                <a:solidFill>
                  <a:srgbClr val="003048"/>
                </a:solidFill>
              </a:rPr>
              <a:t>และรับ</a:t>
            </a:r>
            <a:r>
              <a:rPr lang="th-TH" sz="2400" dirty="0" smtClean="0">
                <a:solidFill>
                  <a:srgbClr val="003048"/>
                </a:solidFill>
              </a:rPr>
              <a:t>ลูกก่อนกลับบ้าน</a:t>
            </a:r>
            <a:endParaRPr lang="th-TH" sz="2400" b="1" dirty="0">
              <a:solidFill>
                <a:srgbClr val="003048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60161" y="2060715"/>
            <a:ext cx="228836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470992" y="2060715"/>
            <a:ext cx="23405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451" y="2106434"/>
            <a:ext cx="7618971" cy="3356876"/>
          </a:xfrm>
          <a:prstGeom prst="rect">
            <a:avLst/>
          </a:prstGeom>
        </p:spPr>
      </p:pic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39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054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13"/>
          <p:cNvSpPr txBox="1">
            <a:spLocks noChangeArrowheads="1"/>
          </p:cNvSpPr>
          <p:nvPr/>
        </p:nvSpPr>
        <p:spPr bwMode="auto">
          <a:xfrm>
            <a:off x="2076145" y="0"/>
            <a:ext cx="88283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แนวคิดในการจัดจำแนกกิจกรรมการใช้เวลาตามสากล</a:t>
            </a:r>
            <a:endParaRPr lang="en-US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1322095" y="695430"/>
            <a:ext cx="1063987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thaiDist"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sz="2800" b="1" dirty="0">
                <a:solidFill>
                  <a:srgbClr val="003048"/>
                </a:solidFill>
                <a:latin typeface="Arial Narrow" panose="020B0606020202030204" pitchFamily="34" charset="0"/>
                <a:cs typeface="KodchiangUPC" panose="02020603050405020304" pitchFamily="18" charset="-34"/>
              </a:rPr>
              <a:t>	</a:t>
            </a:r>
            <a:r>
              <a:rPr lang="th-TH" sz="2800" b="1" dirty="0" smtClean="0">
                <a:solidFill>
                  <a:srgbClr val="003048"/>
                </a:solidFill>
                <a:latin typeface="+mn-lt"/>
                <a:cs typeface="Browallia New" panose="020B0604020202020204" pitchFamily="34" charset="-34"/>
              </a:rPr>
              <a:t>องค์การสหประชาชาติได้จัดกลุ่มของกิจกรรมการใช้เวลาที่มีวัตถุประสงค์เดียวกันเป็น 15 ประเภทหลัก โดยใช้แนวคิดของการจัดทำระบบ</a:t>
            </a:r>
            <a:r>
              <a:rPr lang="th-TH" sz="2800" b="1" dirty="0">
                <a:solidFill>
                  <a:srgbClr val="003048"/>
                </a:solidFill>
                <a:latin typeface="+mn-lt"/>
                <a:cs typeface="Browallia New" panose="020B0604020202020204" pitchFamily="34" charset="-34"/>
              </a:rPr>
              <a:t>บัญชีประชาชาติ (</a:t>
            </a:r>
            <a:r>
              <a:rPr lang="en-US" sz="2800" b="1" dirty="0">
                <a:solidFill>
                  <a:srgbClr val="003048"/>
                </a:solidFill>
                <a:latin typeface="+mn-lt"/>
                <a:cs typeface="Browallia New" panose="020B0604020202020204" pitchFamily="34" charset="-34"/>
              </a:rPr>
              <a:t>System of National Accounts : SNA)  </a:t>
            </a:r>
            <a:r>
              <a:rPr lang="th-TH" sz="2800" b="1" dirty="0">
                <a:solidFill>
                  <a:srgbClr val="003048"/>
                </a:solidFill>
                <a:latin typeface="+mn-lt"/>
                <a:cs typeface="Browallia New" panose="020B0604020202020204" pitchFamily="34" charset="-34"/>
              </a:rPr>
              <a:t>เป็นเกณฑ์ ซึ่ง </a:t>
            </a:r>
            <a:r>
              <a:rPr lang="en-US" sz="2800" b="1" dirty="0">
                <a:solidFill>
                  <a:srgbClr val="003048"/>
                </a:solidFill>
                <a:latin typeface="+mn-lt"/>
                <a:cs typeface="Browallia New" panose="020B0604020202020204" pitchFamily="34" charset="-34"/>
              </a:rPr>
              <a:t>SNA </a:t>
            </a:r>
            <a:r>
              <a:rPr lang="th-TH" sz="2800" b="1" dirty="0">
                <a:solidFill>
                  <a:srgbClr val="003048"/>
                </a:solidFill>
                <a:latin typeface="+mn-lt"/>
                <a:cs typeface="Browallia New" panose="020B0604020202020204" pitchFamily="34" charset="-34"/>
              </a:rPr>
              <a:t>ได้แบ่งกิจกรรมออกเป็น 3 กลุ่ม </a:t>
            </a:r>
            <a:r>
              <a:rPr lang="th-TH" sz="2800" b="1" dirty="0" smtClean="0">
                <a:solidFill>
                  <a:srgbClr val="003048"/>
                </a:solidFill>
                <a:latin typeface="+mn-lt"/>
                <a:cs typeface="Browallia New" panose="020B0604020202020204" pitchFamily="34" charset="-34"/>
              </a:rPr>
              <a:t>ดังนี้</a:t>
            </a: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1316431" y="1947661"/>
            <a:ext cx="10869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thaiDist">
              <a:buFontTx/>
              <a:buAutoNum type="arabicPeriod"/>
            </a:pP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กิจกรรมที่เกี่ยวข้องกับการผลิตสินค้าและบริการในหน่วยงานเอกชน องค์การที่ไม่แสวงหากำไร หน่วยงานรัฐบาล รัฐวิสาหกิจ และธุรกิจของครัวเรือน แบ่งเป็น 2 กลุ่ม คือ</a:t>
            </a:r>
          </a:p>
          <a:p>
            <a:pPr marL="914400" lvl="1" indent="-457200" algn="thaiDist">
              <a:buFont typeface="Arial" panose="020B0604020202020204" pitchFamily="34" charset="0"/>
              <a:buChar char="•"/>
            </a:pP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กิจกรรมการผลิตสินค้าและบริการที่ดำเนินงานโดยหน่วยงานเอกชน องค์การที่ไม่แสวงหากำไร หน่วยงานรัฐบาล และรัฐวิสาหกิจ </a:t>
            </a:r>
            <a:r>
              <a:rPr lang="th-TH" sz="2400" b="1" dirty="0" smtClean="0">
                <a:solidFill>
                  <a:schemeClr val="accent3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(ประเภทหลัก 01)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  <a:p>
            <a:pPr lvl="2" algn="thaiDist"/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เป็นกิจกรรมการทำงานในระบบ โดยที่การใช้เวลาของผู้ที่ทำงานในระบบนั้น จะต้องมีการกำหนดตารางเวลาในการทำงานและพักกลางวันที่แน่นอน 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ประกอบด้วยผู้ที่ทำงาน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หน่วยงานรัฐบาล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รัฐวิสาหกิจ องค์การที่ไม่แสวงหากำไร และหน่วยงานเอกชนที่จดทะเบียนเป็นนิติบุคคล (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ห้างหุ้นส่วนสามัญนิติบุคคล ห้างหุ้นส่วนจำกัด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</a:rPr>
              <a:t>บริษัท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</a:rPr>
              <a:t>จำกัด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</a:rPr>
              <a:t>และบริษัท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</a:rPr>
              <a:t>มหาชน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</a:rPr>
              <a:t>จำกัด)</a:t>
            </a:r>
            <a:endParaRPr lang="th-TH" sz="2400" b="1" dirty="0" smtClean="0">
              <a:solidFill>
                <a:schemeClr val="accent2">
                  <a:lumMod val="75000"/>
                </a:schemeClr>
              </a:solidFill>
              <a:latin typeface="Browallia New" panose="020B0604020202020204" pitchFamily="34" charset="-34"/>
            </a:endParaRPr>
          </a:p>
          <a:p>
            <a:pPr marL="914400" lvl="1" indent="-457200" algn="thaiDist">
              <a:buFont typeface="Arial" panose="020B0604020202020204" pitchFamily="34" charset="0"/>
              <a:buChar char="•"/>
            </a:pP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กิจกรรมการผลิตสินค้าและบริการที่ดำเนินงานโดยธุรกิจครัวเรือน </a:t>
            </a:r>
            <a:r>
              <a:rPr lang="th-TH" sz="2400" b="1" dirty="0" smtClean="0">
                <a:solidFill>
                  <a:schemeClr val="accent3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(ประเภทหลัก 02 - 05)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  <a:p>
            <a:pPr lvl="1" algn="thaiDist"/>
            <a:r>
              <a:rPr lang="th-TH" sz="2400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sz="2400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เป็นกิจกรรมการทำงานนอกระบบ โดยที่การใช้เวลาของผู้ที่ทำงาน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นอกระบบ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ต้องมี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ตารางเวลา</a:t>
            </a:r>
          </a:p>
          <a:p>
            <a:pPr lvl="1" algn="thaiDist"/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</a:t>
            </a:r>
            <a:r>
              <a:rPr lang="th-TH" sz="2400" b="1" spc="-1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</a:t>
            </a:r>
            <a:r>
              <a:rPr lang="th-TH" sz="2400" b="1" spc="-1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sz="2400" b="1" spc="-1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ทำงานและพักกลางวันที่</a:t>
            </a:r>
            <a:r>
              <a:rPr lang="th-TH" sz="2400" b="1" spc="-1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แน่นอน </a:t>
            </a:r>
            <a:r>
              <a:rPr lang="th-TH" sz="2400" b="1" spc="-1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ประกอบด้วยผู้</a:t>
            </a:r>
            <a:r>
              <a:rPr lang="th-TH" sz="2400" b="1" spc="-1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ที่ทำงานใน</a:t>
            </a:r>
            <a:r>
              <a:rPr lang="th-TH" sz="2400" b="1" spc="-10" dirty="0">
                <a:solidFill>
                  <a:schemeClr val="accent2">
                    <a:lumMod val="75000"/>
                  </a:schemeClr>
                </a:solidFill>
              </a:rPr>
              <a:t>ธุรกิจของ</a:t>
            </a:r>
            <a:r>
              <a:rPr lang="th-TH" sz="2400" b="1" spc="-10" dirty="0" smtClean="0">
                <a:solidFill>
                  <a:schemeClr val="accent2">
                    <a:lumMod val="75000"/>
                  </a:schemeClr>
                </a:solidFill>
              </a:rPr>
              <a:t>ครัวเรือนที่ไม่เป็นนิติบุคคล</a:t>
            </a:r>
            <a:r>
              <a:rPr lang="th-TH" sz="2400" b="1" spc="-1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ไม่ว่า</a:t>
            </a:r>
          </a:p>
          <a:p>
            <a:pPr lvl="1" algn="thaiDist"/>
            <a:r>
              <a:rPr lang="th-TH" sz="2400" b="1" spc="-1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b="1" spc="-1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จะ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เป็นเจ้าของธุรกิจส่วนตัว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ซึ่งไม่ได้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จดทะเบียนหรือเป็น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ลูกจ้างก็ตาม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</a:rPr>
              <a:t>เช่น 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</a:rPr>
              <a:t>กิจการร้านค้าเจ้าของคนเดียว </a:t>
            </a:r>
            <a:endParaRPr lang="th-TH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thaiDist"/>
            <a:r>
              <a:rPr lang="th-TH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</a:rPr>
              <a:t>       ห้าง</a:t>
            </a:r>
            <a:r>
              <a:rPr lang="th-TH" sz="2400" b="1" dirty="0">
                <a:solidFill>
                  <a:schemeClr val="accent2">
                    <a:lumMod val="75000"/>
                  </a:schemeClr>
                </a:solidFill>
              </a:rPr>
              <a:t>หุ้นส่วนสามัญ และคณะบุคคล</a:t>
            </a:r>
            <a:endParaRPr lang="th-TH" sz="2400" b="1" dirty="0" smtClean="0">
              <a:solidFill>
                <a:schemeClr val="accent2">
                  <a:lumMod val="7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97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Line 55"/>
          <p:cNvSpPr>
            <a:spLocks noChangeShapeType="1"/>
          </p:cNvSpPr>
          <p:nvPr/>
        </p:nvSpPr>
        <p:spPr bwMode="auto">
          <a:xfrm flipV="1">
            <a:off x="2711451" y="2779713"/>
            <a:ext cx="720725" cy="3603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" name="Rectangle 1"/>
          <p:cNvSpPr/>
          <p:nvPr/>
        </p:nvSpPr>
        <p:spPr>
          <a:xfrm>
            <a:off x="2096066" y="306369"/>
            <a:ext cx="4504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ตัวอย่างการลงรหัสการเดินทาง</a:t>
            </a:r>
          </a:p>
        </p:txBody>
      </p:sp>
      <p:sp>
        <p:nvSpPr>
          <p:cNvPr id="43" name="TextBox 23"/>
          <p:cNvSpPr txBox="1"/>
          <p:nvPr/>
        </p:nvSpPr>
        <p:spPr>
          <a:xfrm>
            <a:off x="1747426" y="974960"/>
            <a:ext cx="10199317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3048"/>
                </a:solidFill>
              </a:rPr>
              <a:t>ตัวอย่างที่ </a:t>
            </a:r>
            <a:r>
              <a:rPr lang="en-US" sz="2400" b="1" dirty="0" smtClean="0">
                <a:solidFill>
                  <a:srgbClr val="003048"/>
                </a:solidFill>
              </a:rPr>
              <a:t>3</a:t>
            </a:r>
            <a:r>
              <a:rPr lang="th-TH" sz="2400" b="1" dirty="0" smtClean="0">
                <a:solidFill>
                  <a:srgbClr val="003048"/>
                </a:solidFill>
              </a:rPr>
              <a:t> </a:t>
            </a:r>
            <a:r>
              <a:rPr lang="th-TH" sz="2400" dirty="0" smtClean="0">
                <a:solidFill>
                  <a:srgbClr val="003048"/>
                </a:solidFill>
              </a:rPr>
              <a:t>การ</a:t>
            </a:r>
            <a:r>
              <a:rPr lang="th-TH" sz="2400" dirty="0">
                <a:solidFill>
                  <a:srgbClr val="003048"/>
                </a:solidFill>
              </a:rPr>
              <a:t>เดินทางไปยังสถานที่</a:t>
            </a:r>
            <a:r>
              <a:rPr lang="th-TH" sz="2400" dirty="0" smtClean="0">
                <a:solidFill>
                  <a:srgbClr val="003048"/>
                </a:solidFill>
              </a:rPr>
              <a:t>อื่น โดยในช่วง</a:t>
            </a:r>
            <a:r>
              <a:rPr lang="th-TH" sz="2400" dirty="0">
                <a:solidFill>
                  <a:srgbClr val="003048"/>
                </a:solidFill>
              </a:rPr>
              <a:t>พัก</a:t>
            </a:r>
            <a:r>
              <a:rPr lang="th-TH" sz="2400" dirty="0" smtClean="0">
                <a:solidFill>
                  <a:srgbClr val="003048"/>
                </a:solidFill>
              </a:rPr>
              <a:t>กลางวันจากการ</a:t>
            </a:r>
            <a:r>
              <a:rPr lang="th-TH" sz="2400" dirty="0" smtClean="0">
                <a:solidFill>
                  <a:srgbClr val="003048"/>
                </a:solidFill>
              </a:rPr>
              <a:t>ทำงานเดินทาง</a:t>
            </a:r>
            <a:r>
              <a:rPr lang="th-TH" sz="2400" dirty="0" smtClean="0">
                <a:solidFill>
                  <a:srgbClr val="003048"/>
                </a:solidFill>
              </a:rPr>
              <a:t>ไปซื้อผลไม้ที่ตลาดนางเลิ้ง </a:t>
            </a:r>
            <a:r>
              <a:rPr lang="th-TH" sz="2400" dirty="0" smtClean="0">
                <a:solidFill>
                  <a:srgbClr val="003048"/>
                </a:solidFill>
              </a:rPr>
              <a:t>และกลับมาทำงานต่อ เมื่อถึง</a:t>
            </a:r>
            <a:r>
              <a:rPr lang="th-TH" sz="2400" dirty="0" smtClean="0">
                <a:solidFill>
                  <a:srgbClr val="003048"/>
                </a:solidFill>
              </a:rPr>
              <a:t>ตอน</a:t>
            </a:r>
            <a:r>
              <a:rPr lang="th-TH" sz="2400" dirty="0" smtClean="0">
                <a:solidFill>
                  <a:srgbClr val="003048"/>
                </a:solidFill>
              </a:rPr>
              <a:t>เย็นจึงเดินทาง</a:t>
            </a:r>
            <a:r>
              <a:rPr lang="th-TH" sz="2400" dirty="0" smtClean="0">
                <a:solidFill>
                  <a:srgbClr val="003048"/>
                </a:solidFill>
              </a:rPr>
              <a:t>กลับบ้าน</a:t>
            </a:r>
            <a:endParaRPr lang="th-TH" sz="2400" b="1" dirty="0">
              <a:solidFill>
                <a:srgbClr val="003048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60161" y="2060715"/>
            <a:ext cx="228836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55751" y="2385390"/>
            <a:ext cx="139320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1" y="2255745"/>
            <a:ext cx="9591522" cy="2809831"/>
          </a:xfrm>
          <a:prstGeom prst="rect">
            <a:avLst/>
          </a:prstGeom>
        </p:spPr>
      </p:pic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40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85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Line 55"/>
          <p:cNvSpPr>
            <a:spLocks noChangeShapeType="1"/>
          </p:cNvSpPr>
          <p:nvPr/>
        </p:nvSpPr>
        <p:spPr bwMode="auto">
          <a:xfrm flipV="1">
            <a:off x="2711451" y="2779713"/>
            <a:ext cx="720725" cy="3603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" name="Rectangle 1"/>
          <p:cNvSpPr/>
          <p:nvPr/>
        </p:nvSpPr>
        <p:spPr>
          <a:xfrm>
            <a:off x="3432176" y="141451"/>
            <a:ext cx="4504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ตัวอย่างการลงรหัสการเดินทาง</a:t>
            </a:r>
          </a:p>
        </p:txBody>
      </p:sp>
      <p:sp>
        <p:nvSpPr>
          <p:cNvPr id="43" name="TextBox 23"/>
          <p:cNvSpPr txBox="1"/>
          <p:nvPr/>
        </p:nvSpPr>
        <p:spPr>
          <a:xfrm>
            <a:off x="1740891" y="811832"/>
            <a:ext cx="10284095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3048"/>
                </a:solidFill>
              </a:rPr>
              <a:t>ตัวอย่างที่ </a:t>
            </a:r>
            <a:r>
              <a:rPr lang="en-US" sz="2400" b="1" dirty="0" smtClean="0">
                <a:solidFill>
                  <a:srgbClr val="003048"/>
                </a:solidFill>
              </a:rPr>
              <a:t>4</a:t>
            </a:r>
            <a:r>
              <a:rPr lang="th-TH" sz="2400" b="1" dirty="0" smtClean="0">
                <a:solidFill>
                  <a:srgbClr val="003048"/>
                </a:solidFill>
              </a:rPr>
              <a:t> </a:t>
            </a:r>
            <a:r>
              <a:rPr lang="th-TH" sz="2400" dirty="0">
                <a:solidFill>
                  <a:srgbClr val="003048"/>
                </a:solidFill>
              </a:rPr>
              <a:t>การเดินทางของคนขับ</a:t>
            </a:r>
            <a:r>
              <a:rPr lang="th-TH" sz="2400" dirty="0" smtClean="0">
                <a:solidFill>
                  <a:srgbClr val="003048"/>
                </a:solidFill>
              </a:rPr>
              <a:t>แท็กซี่ ขับรถออกจากบ้านไปรับส่งผู้โดยสาร เมื่อถึงพัก</a:t>
            </a:r>
            <a:r>
              <a:rPr lang="th-TH" sz="2400" dirty="0" smtClean="0">
                <a:solidFill>
                  <a:srgbClr val="003048"/>
                </a:solidFill>
              </a:rPr>
              <a:t>เที่ยงแวะ</a:t>
            </a:r>
            <a:r>
              <a:rPr lang="th-TH" sz="2400" dirty="0" smtClean="0">
                <a:solidFill>
                  <a:srgbClr val="003048"/>
                </a:solidFill>
              </a:rPr>
              <a:t>ทานข้าวที่ร้านอาหาร จากนั้นก็ขับรถรับส่งผู้โดยสาร</a:t>
            </a:r>
            <a:r>
              <a:rPr lang="th-TH" sz="2400" dirty="0" smtClean="0">
                <a:solidFill>
                  <a:srgbClr val="003048"/>
                </a:solidFill>
              </a:rPr>
              <a:t>ต่อจนถึง</a:t>
            </a:r>
            <a:r>
              <a:rPr lang="th-TH" sz="2400" dirty="0" smtClean="0">
                <a:solidFill>
                  <a:srgbClr val="003048"/>
                </a:solidFill>
              </a:rPr>
              <a:t>ตอนเย็นขับรถไปงานวันเกิดที่บ้าน</a:t>
            </a:r>
            <a:r>
              <a:rPr lang="th-TH" sz="2400" dirty="0" smtClean="0">
                <a:solidFill>
                  <a:srgbClr val="003048"/>
                </a:solidFill>
              </a:rPr>
              <a:t>เพื่อน เสร็จแล้วจึงขับ</a:t>
            </a:r>
            <a:r>
              <a:rPr lang="th-TH" sz="2400" dirty="0" smtClean="0">
                <a:solidFill>
                  <a:srgbClr val="003048"/>
                </a:solidFill>
              </a:rPr>
              <a:t>รถกลับบ้าน</a:t>
            </a:r>
            <a:endParaRPr lang="th-TH" sz="2400" b="1" dirty="0">
              <a:solidFill>
                <a:srgbClr val="003048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60161" y="2060715"/>
            <a:ext cx="228836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99856" y="2616199"/>
            <a:ext cx="123484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21" y="2288245"/>
            <a:ext cx="11187001" cy="2804801"/>
          </a:xfrm>
          <a:prstGeom prst="rect">
            <a:avLst/>
          </a:prstGeom>
        </p:spPr>
      </p:pic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41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28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Line 55"/>
          <p:cNvSpPr>
            <a:spLocks noChangeShapeType="1"/>
          </p:cNvSpPr>
          <p:nvPr/>
        </p:nvSpPr>
        <p:spPr bwMode="auto">
          <a:xfrm flipV="1">
            <a:off x="2711451" y="2779713"/>
            <a:ext cx="720725" cy="3603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" name="Rectangle 1"/>
          <p:cNvSpPr/>
          <p:nvPr/>
        </p:nvSpPr>
        <p:spPr>
          <a:xfrm>
            <a:off x="3169492" y="95530"/>
            <a:ext cx="4504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</a:t>
            </a:r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รหัสการ</a:t>
            </a:r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เดินทาง</a:t>
            </a:r>
          </a:p>
        </p:txBody>
      </p:sp>
      <p:sp>
        <p:nvSpPr>
          <p:cNvPr id="43" name="TextBox 23"/>
          <p:cNvSpPr txBox="1"/>
          <p:nvPr/>
        </p:nvSpPr>
        <p:spPr>
          <a:xfrm>
            <a:off x="1674630" y="745345"/>
            <a:ext cx="10358344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3048"/>
                </a:solidFill>
              </a:rPr>
              <a:t>ตัวอย่างที่ </a:t>
            </a:r>
            <a:r>
              <a:rPr lang="en-US" sz="2400" b="1" dirty="0">
                <a:solidFill>
                  <a:srgbClr val="003048"/>
                </a:solidFill>
              </a:rPr>
              <a:t>5</a:t>
            </a:r>
            <a:r>
              <a:rPr lang="th-TH" sz="2400" b="1" dirty="0" smtClean="0">
                <a:solidFill>
                  <a:srgbClr val="003048"/>
                </a:solidFill>
              </a:rPr>
              <a:t> </a:t>
            </a:r>
            <a:r>
              <a:rPr lang="th-TH" sz="2400" dirty="0">
                <a:solidFill>
                  <a:srgbClr val="003048"/>
                </a:solidFill>
              </a:rPr>
              <a:t>การเดินทางของคนขาย</a:t>
            </a:r>
            <a:r>
              <a:rPr lang="th-TH" sz="2400" dirty="0" smtClean="0">
                <a:solidFill>
                  <a:srgbClr val="003048"/>
                </a:solidFill>
              </a:rPr>
              <a:t>ตรง โดยเดินทางจากบ้านไปขายสินค้าตามบ้าน เมื่อถึงพักเที่ยงไปทานข้าวกลางวัน ที่ร้านอาหาร จากนั้นไปขายสินค้าตามบ้านต่อ </a:t>
            </a:r>
            <a:r>
              <a:rPr lang="th-TH" sz="2400" dirty="0">
                <a:solidFill>
                  <a:srgbClr val="003048"/>
                </a:solidFill>
              </a:rPr>
              <a:t>และตอน</a:t>
            </a:r>
            <a:r>
              <a:rPr lang="th-TH" sz="2400" dirty="0" smtClean="0">
                <a:solidFill>
                  <a:srgbClr val="003048"/>
                </a:solidFill>
              </a:rPr>
              <a:t>เย็นเดินทาง</a:t>
            </a:r>
            <a:r>
              <a:rPr lang="th-TH" sz="2400" dirty="0" smtClean="0">
                <a:solidFill>
                  <a:srgbClr val="003048"/>
                </a:solidFill>
              </a:rPr>
              <a:t>กลับ</a:t>
            </a:r>
            <a:r>
              <a:rPr lang="th-TH" sz="2400" dirty="0" smtClean="0">
                <a:solidFill>
                  <a:srgbClr val="003048"/>
                </a:solidFill>
              </a:rPr>
              <a:t>บ้าน</a:t>
            </a:r>
            <a:endParaRPr lang="th-TH" sz="2400" b="1" dirty="0">
              <a:solidFill>
                <a:srgbClr val="003048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60161" y="2060715"/>
            <a:ext cx="228836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52847" y="3324502"/>
            <a:ext cx="19172967" cy="65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107" y="2514619"/>
            <a:ext cx="11200893" cy="3021886"/>
          </a:xfrm>
          <a:prstGeom prst="rect">
            <a:avLst/>
          </a:prstGeom>
        </p:spPr>
      </p:pic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42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352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6066" y="110562"/>
            <a:ext cx="4504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ตัวอย่างการลงรหัสการเดินทาง</a:t>
            </a:r>
          </a:p>
        </p:txBody>
      </p:sp>
      <p:sp>
        <p:nvSpPr>
          <p:cNvPr id="45" name="TextBox 23"/>
          <p:cNvSpPr txBox="1"/>
          <p:nvPr/>
        </p:nvSpPr>
        <p:spPr>
          <a:xfrm>
            <a:off x="1627653" y="756893"/>
            <a:ext cx="10414094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3048"/>
                </a:solidFill>
              </a:rPr>
              <a:t>ตัวอย่างที่ </a:t>
            </a:r>
            <a:r>
              <a:rPr lang="en-US" sz="2400" b="1" dirty="0" smtClean="0">
                <a:solidFill>
                  <a:srgbClr val="003048"/>
                </a:solidFill>
              </a:rPr>
              <a:t>6</a:t>
            </a:r>
            <a:r>
              <a:rPr lang="th-TH" sz="2400" dirty="0" smtClean="0">
                <a:solidFill>
                  <a:srgbClr val="003048"/>
                </a:solidFill>
              </a:rPr>
              <a:t> การเดินทางออกจากบ้าน ไปทำธุระในหลายๆ สถานที่ ดังนี้ เดินทางจากบ้านไปส่งลูกที่โรงเรียนตอนเช้า จากนั้นเดินทางไปทำงาน เมื่อถึงพักเที่ยงไปถอนเงินที่ธนาคารและกลับมาทำงานต่อ ตอนเย็นเลิกงานแวะรับลูกที่โรงเรียน จากนั้นไปซื้อของที่ห้างสรรพสินค้า และเดินทางกลับบ้าน</a:t>
            </a: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43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8407" y="2007326"/>
            <a:ext cx="9742918" cy="419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430136" y="2055856"/>
            <a:ext cx="89931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sz="6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ขอบคุณค่ะ</a:t>
            </a:r>
            <a:endParaRPr lang="en-GB" sz="60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2052" name="Picture 4" descr="http://www.mojolondon.co.uk/a/i/products/800/02934_ic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996" y="3921616"/>
            <a:ext cx="2215592" cy="182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44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409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13"/>
          <p:cNvSpPr txBox="1">
            <a:spLocks noChangeArrowheads="1"/>
          </p:cNvSpPr>
          <p:nvPr/>
        </p:nvSpPr>
        <p:spPr bwMode="auto">
          <a:xfrm>
            <a:off x="1322095" y="204466"/>
            <a:ext cx="100139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แนวคิดในการจัดจำแนกกิจกรรมการใช้เวลาตาม</a:t>
            </a:r>
            <a:r>
              <a:rPr lang="th-TH" sz="36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สากล (ต่อ)</a:t>
            </a:r>
            <a:endParaRPr lang="en-US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กล่องข้อความ 1"/>
          <p:cNvSpPr txBox="1"/>
          <p:nvPr/>
        </p:nvSpPr>
        <p:spPr>
          <a:xfrm>
            <a:off x="1322095" y="1260134"/>
            <a:ext cx="108699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 กิจกรรม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ที่เกี่ยวข้องกับการให้บริการบุคคลในครัวเรือนของตนเองหรือบุคคลในครัวเรือน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อื่นหรือ</a:t>
            </a:r>
          </a:p>
          <a:p>
            <a:pPr algn="thaiDist"/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เพื่อ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ชุมชน โดยไม่ได้รับ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ค่าตอบแทน </a:t>
            </a:r>
            <a:r>
              <a:rPr lang="th-TH" b="1" dirty="0" smtClean="0">
                <a:solidFill>
                  <a:schemeClr val="accent3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(ประเภทหลัก 06 - 08)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  <a:p>
            <a:pPr algn="just"/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b="1" spc="-50" dirty="0" smtClean="0">
                <a:solidFill>
                  <a:schemeClr val="accent2">
                    <a:lumMod val="75000"/>
                  </a:schemeClr>
                </a:solidFill>
              </a:rPr>
              <a:t>เป็น</a:t>
            </a:r>
            <a:r>
              <a:rPr lang="th-TH" b="1" spc="-50" dirty="0">
                <a:solidFill>
                  <a:schemeClr val="accent2">
                    <a:lumMod val="75000"/>
                  </a:schemeClr>
                </a:solidFill>
              </a:rPr>
              <a:t>กิจกรรมการใช้เวลาในการทำงานเพื่อสมาชิกในครัวเรือนของตนเอง/เพื่อ</a:t>
            </a:r>
            <a:r>
              <a:rPr lang="th-TH" b="1" spc="-50" dirty="0" smtClean="0">
                <a:solidFill>
                  <a:schemeClr val="accent2">
                    <a:lumMod val="75000"/>
                  </a:schemeClr>
                </a:solidFill>
              </a:rPr>
              <a:t>บุคคลในครัวเรือน</a:t>
            </a:r>
          </a:p>
          <a:p>
            <a:pPr algn="just"/>
            <a:r>
              <a:rPr lang="th-TH" b="1" spc="-5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h-TH" b="1" spc="-5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th-TH" b="1" spc="10" dirty="0" smtClean="0">
                <a:solidFill>
                  <a:schemeClr val="accent2">
                    <a:lumMod val="75000"/>
                  </a:schemeClr>
                </a:solidFill>
              </a:rPr>
              <a:t>อื่น</a:t>
            </a:r>
            <a:r>
              <a:rPr lang="th-TH" b="1" spc="10" dirty="0">
                <a:solidFill>
                  <a:schemeClr val="accent2">
                    <a:lumMod val="75000"/>
                  </a:schemeClr>
                </a:solidFill>
              </a:rPr>
              <a:t>/เพื่อชุมชน โดยไม่ได้รับ</a:t>
            </a:r>
            <a:r>
              <a:rPr lang="th-TH" b="1" spc="10" dirty="0" smtClean="0">
                <a:solidFill>
                  <a:schemeClr val="accent2">
                    <a:lumMod val="75000"/>
                  </a:schemeClr>
                </a:solidFill>
              </a:rPr>
              <a:t>ค่าตอบแทน จัดเป็น</a:t>
            </a:r>
            <a:r>
              <a:rPr lang="th-TH" b="1" spc="10" dirty="0">
                <a:solidFill>
                  <a:schemeClr val="accent2">
                    <a:lumMod val="75000"/>
                  </a:schemeClr>
                </a:solidFill>
              </a:rPr>
              <a:t>กิจกรรมที่เกี่ยวข้องกับการผลิตที่</a:t>
            </a:r>
            <a:r>
              <a:rPr lang="th-TH" b="1" spc="10" dirty="0" smtClean="0">
                <a:solidFill>
                  <a:schemeClr val="accent2">
                    <a:lumMod val="75000"/>
                  </a:schemeClr>
                </a:solidFill>
              </a:rPr>
              <a:t>อยู่ใน</a:t>
            </a:r>
            <a:r>
              <a:rPr lang="th-TH" b="1" spc="10" dirty="0">
                <a:solidFill>
                  <a:schemeClr val="accent2">
                    <a:lumMod val="75000"/>
                  </a:schemeClr>
                </a:solidFill>
              </a:rPr>
              <a:t>ภาค</a:t>
            </a:r>
            <a:r>
              <a:rPr lang="th-TH" b="1" spc="10" dirty="0" smtClean="0">
                <a:solidFill>
                  <a:schemeClr val="accent2">
                    <a:lumMod val="75000"/>
                  </a:schemeClr>
                </a:solidFill>
              </a:rPr>
              <a:t>การ</a:t>
            </a:r>
          </a:p>
          <a:p>
            <a:pPr algn="just"/>
            <a:r>
              <a:rPr lang="th-TH" b="1" spc="1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h-TH" b="1" spc="10" dirty="0" smtClean="0">
                <a:solidFill>
                  <a:schemeClr val="accent2">
                    <a:lumMod val="75000"/>
                  </a:schemeClr>
                </a:solidFill>
              </a:rPr>
              <a:t>    ผลิต</a:t>
            </a:r>
            <a:r>
              <a:rPr lang="th-TH" b="1" spc="10" dirty="0">
                <a:solidFill>
                  <a:schemeClr val="accent2">
                    <a:lumMod val="75000"/>
                  </a:schemeClr>
                </a:solidFill>
              </a:rPr>
              <a:t>ทั่วไป แต่อยู่นอกภาคการผลิตของระบบบัญชี</a:t>
            </a:r>
            <a:r>
              <a:rPr lang="th-TH" b="1" spc="1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ประชาชาติ  (</a:t>
            </a:r>
            <a:r>
              <a:rPr lang="en-US" b="1" spc="1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Non-SNA </a:t>
            </a:r>
            <a:r>
              <a:rPr lang="en-US" b="1" spc="1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work </a:t>
            </a:r>
            <a:r>
              <a:rPr lang="en-US" b="1" spc="1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activities</a:t>
            </a:r>
            <a:r>
              <a:rPr lang="en-US" b="1" spc="1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th-TH" b="1" spc="10" dirty="0">
              <a:solidFill>
                <a:schemeClr val="accent2">
                  <a:lumMod val="7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322094" y="3692208"/>
            <a:ext cx="108699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3. กิจกรรม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ส่วนบุคคลและการมีส่วนร่วมกับบุคคล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อื่น </a:t>
            </a:r>
            <a:r>
              <a:rPr lang="th-TH" b="1" dirty="0" smtClean="0">
                <a:solidFill>
                  <a:schemeClr val="accent3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(ประเภทหลัก 09 - 15)</a:t>
            </a:r>
          </a:p>
          <a:p>
            <a:pPr algn="thaiDist"/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เป็น</a:t>
            </a:r>
            <a:r>
              <a:rPr lang="th-TH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กิจกรรมการใช้เวลาที่นอกเหนือจากการทำงาน ซึ่งจัดเป็นกิจกรรมส่วนบุคคล (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Personal 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activities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 </a:t>
            </a:r>
            <a:r>
              <a:rPr lang="th-TH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ที่ผู้จัดทำ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ICATUS-2003 </a:t>
            </a:r>
            <a:r>
              <a:rPr lang="th-TH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พิจารณาแล้วเห็นว่า กิจกรรมที่กำหนดไว้ครอบคลุม</a:t>
            </a:r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</a:t>
            </a:r>
          </a:p>
          <a:p>
            <a:pPr algn="thaiDist"/>
            <a:r>
              <a:rPr lang="th-TH" b="1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b="1" spc="-2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ทั้งหมด</a:t>
            </a:r>
            <a:r>
              <a:rPr lang="th-TH" b="1" spc="-2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ที่บุคคลทุกคนพึงใช้เวลาไปในแต่ละวัน (ทั้ง 24 ชั่วโมง) หรือหากมีกิจกรรมอื่นที่</a:t>
            </a:r>
            <a:r>
              <a:rPr lang="th-TH" b="1" spc="-2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ไม่ได้กำหนด</a:t>
            </a:r>
          </a:p>
          <a:p>
            <a:pPr algn="thaiDist"/>
            <a:r>
              <a:rPr lang="th-TH" b="1" spc="-2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="1" spc="-2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ไว้</a:t>
            </a:r>
            <a:r>
              <a:rPr lang="th-TH" b="1" spc="-20" dirty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ก็สามารถนำไปปรับ</a:t>
            </a:r>
            <a:r>
              <a:rPr lang="th-TH" b="1" spc="-20" dirty="0" smtClean="0">
                <a:solidFill>
                  <a:schemeClr val="accent2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ใช้ได้ </a:t>
            </a:r>
            <a:r>
              <a:rPr lang="th-TH" b="1" spc="-20" dirty="0">
                <a:solidFill>
                  <a:schemeClr val="accent2">
                    <a:lumMod val="75000"/>
                  </a:schemeClr>
                </a:solidFill>
              </a:rPr>
              <a:t>ซึ่งแนวคิดในการจัดจำแนกกิจกรรมการใช้เวลาในกลุ่มนี้ จะ</a:t>
            </a:r>
            <a:r>
              <a:rPr lang="th-TH" b="1" spc="-20" dirty="0" smtClean="0">
                <a:solidFill>
                  <a:schemeClr val="accent2">
                    <a:lumMod val="75000"/>
                  </a:schemeClr>
                </a:solidFill>
              </a:rPr>
              <a:t>เน้นจำแนก</a:t>
            </a:r>
          </a:p>
          <a:p>
            <a:pPr algn="thaiDist"/>
            <a:r>
              <a:rPr lang="th-TH" b="1" spc="-2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h-TH" b="1" spc="-2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</a:rPr>
              <a:t>ให้</a:t>
            </a:r>
            <a:r>
              <a:rPr lang="th-TH" b="1" dirty="0">
                <a:solidFill>
                  <a:schemeClr val="accent2">
                    <a:lumMod val="75000"/>
                  </a:schemeClr>
                </a:solidFill>
              </a:rPr>
              <a:t>เห็นถึงการใช้เวลาส่วนบุคคล และการมีส่วนร่วมกับบุคคลอื่น</a:t>
            </a:r>
            <a:endParaRPr lang="th-TH" b="1" dirty="0">
              <a:solidFill>
                <a:schemeClr val="accent2">
                  <a:lumMod val="7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43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470138" y="651049"/>
            <a:ext cx="100564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h-TH" sz="36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โครงสร้างของมาตรฐานการจัดจำแนกกิจกรรมการใช้เวลาตามสากล</a:t>
            </a:r>
            <a:endParaRPr lang="en-US" sz="36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pSp>
        <p:nvGrpSpPr>
          <p:cNvPr id="8197" name="Group 20"/>
          <p:cNvGrpSpPr>
            <a:grpSpLocks/>
          </p:cNvGrpSpPr>
          <p:nvPr/>
        </p:nvGrpSpPr>
        <p:grpSpPr bwMode="auto">
          <a:xfrm>
            <a:off x="2308225" y="1916113"/>
            <a:ext cx="7820024" cy="3895725"/>
            <a:chOff x="494" y="1207"/>
            <a:chExt cx="4926" cy="2454"/>
          </a:xfrm>
        </p:grpSpPr>
        <p:sp>
          <p:nvSpPr>
            <p:cNvPr id="8200" name="Text Box 6"/>
            <p:cNvSpPr txBox="1">
              <a:spLocks noChangeArrowheads="1"/>
            </p:cNvSpPr>
            <p:nvPr/>
          </p:nvSpPr>
          <p:spPr bwMode="auto">
            <a:xfrm>
              <a:off x="506" y="1207"/>
              <a:ext cx="491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50000"/>
                <a:buFontTx/>
                <a:buBlip>
                  <a:blip r:embed="rId3"/>
                </a:buBlip>
              </a:pPr>
              <a:r>
                <a:rPr lang="th-TH" altLang="zh-CN" sz="3600" dirty="0">
                  <a:solidFill>
                    <a:srgbClr val="003048"/>
                  </a:solidFill>
                  <a:latin typeface="Angsana New" panose="02020603050405020304" pitchFamily="18" charset="-34"/>
                  <a:cs typeface="KodchiangUPC" panose="02020603050405020304" pitchFamily="18" charset="-34"/>
                </a:rPr>
                <a:t>  </a:t>
              </a:r>
              <a:r>
                <a:rPr lang="th-TH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15 ประเภทหลัก  และใช้แทนด้วยเลขรหัส 2 ตัวแรก</a:t>
              </a:r>
              <a:endPara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8201" name="Text Box 7"/>
            <p:cNvSpPr txBox="1">
              <a:spLocks noChangeArrowheads="1"/>
            </p:cNvSpPr>
            <p:nvPr/>
          </p:nvSpPr>
          <p:spPr bwMode="auto">
            <a:xfrm>
              <a:off x="505" y="1770"/>
              <a:ext cx="45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50000"/>
                <a:buFontTx/>
                <a:buBlip>
                  <a:blip r:embed="rId3"/>
                </a:buBlip>
              </a:pPr>
              <a:r>
                <a:rPr lang="th-TH" b="1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   </a:t>
              </a:r>
              <a:r>
                <a:rPr lang="th-TH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54 ประเภท และใช้แทนด้วยเลขรหัส 3 ตัวแรก</a:t>
              </a:r>
              <a:endPara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8202" name="Text Box 12"/>
            <p:cNvSpPr txBox="1">
              <a:spLocks noChangeArrowheads="1"/>
            </p:cNvSpPr>
            <p:nvPr/>
          </p:nvSpPr>
          <p:spPr bwMode="auto">
            <a:xfrm>
              <a:off x="505" y="2246"/>
              <a:ext cx="410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50000"/>
                <a:buFontTx/>
                <a:buBlip>
                  <a:blip r:embed="rId3"/>
                </a:buBlip>
              </a:pPr>
              <a:r>
                <a:rPr lang="th-TH" altLang="zh-CN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   </a:t>
              </a:r>
              <a:r>
                <a:rPr lang="th-TH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92 หมวด  และใช้แทนด้วยเลขรหัส 4 ตัวแรก</a:t>
              </a:r>
              <a:endPara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8203" name="Text Box 13"/>
            <p:cNvSpPr txBox="1">
              <a:spLocks noChangeArrowheads="1"/>
            </p:cNvSpPr>
            <p:nvPr/>
          </p:nvSpPr>
          <p:spPr bwMode="auto">
            <a:xfrm>
              <a:off x="505" y="2751"/>
              <a:ext cx="3727" cy="3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50000"/>
                <a:buFontTx/>
                <a:buBlip>
                  <a:blip r:embed="rId3"/>
                </a:buBlip>
              </a:pPr>
              <a:r>
                <a:rPr lang="th-TH" altLang="zh-CN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   </a:t>
              </a:r>
              <a:r>
                <a:rPr lang="th-TH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200 หมู่  และใช้แทนด้วยเลขรหัส 5 ตัวแรก</a:t>
              </a:r>
              <a:endPara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8204" name="Text Box 14"/>
            <p:cNvSpPr txBox="1">
              <a:spLocks noChangeArrowheads="1"/>
            </p:cNvSpPr>
            <p:nvPr/>
          </p:nvSpPr>
          <p:spPr bwMode="auto">
            <a:xfrm>
              <a:off x="494" y="3293"/>
              <a:ext cx="387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Pct val="50000"/>
                <a:buFontTx/>
                <a:buBlip>
                  <a:blip r:embed="rId3"/>
                </a:buBlip>
              </a:pPr>
              <a:r>
                <a:rPr lang="th-TH" altLang="zh-CN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   </a:t>
              </a:r>
              <a:r>
                <a:rPr lang="th-TH" b="1" dirty="0">
                  <a:solidFill>
                    <a:srgbClr val="003048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363 หมู่ย่อย  และใช้แทนด้วยเลขรหัส 6 ตัว</a:t>
              </a:r>
              <a:endPara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8198" name="Text Box 16"/>
          <p:cNvSpPr txBox="1">
            <a:spLocks noChangeArrowheads="1"/>
          </p:cNvSpPr>
          <p:nvPr/>
        </p:nvSpPr>
        <p:spPr bwMode="auto">
          <a:xfrm>
            <a:off x="8804860" y="4396294"/>
            <a:ext cx="1924967" cy="584775"/>
          </a:xfrm>
          <a:prstGeom prst="rect">
            <a:avLst/>
          </a:prstGeom>
          <a:solidFill>
            <a:srgbClr val="95B5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15000"/>
              <a:buFontTx/>
              <a:buNone/>
            </a:pP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สสช. เลือกใช้</a:t>
            </a:r>
            <a:r>
              <a:rPr lang="en-US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8244473" y="4585651"/>
            <a:ext cx="560387" cy="206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470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2234787" y="2145482"/>
            <a:ext cx="90360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altLang="zh-CN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กิจกรรมการผลิตสินค้าและบริการที่ดำเนินงานโดยหน่วยงานเอกชน  องค์การที่ไม่แสวงหากำไร  หน่วยงานรัฐบาล  และ</a:t>
            </a:r>
            <a:r>
              <a:rPr lang="th-TH" altLang="zh-CN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รัฐวิสาหกิจ (ประเภทหลัก </a:t>
            </a:r>
            <a:r>
              <a:rPr lang="en-US" altLang="zh-CN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01</a:t>
            </a:r>
            <a:r>
              <a:rPr lang="th-TH" altLang="zh-CN" sz="4000" b="1" dirty="0" smtClean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GB" sz="4000" b="1" dirty="0">
              <a:solidFill>
                <a:srgbClr val="003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8" name="Picture 11" descr="work_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067" y="4346285"/>
            <a:ext cx="16192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486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633874" y="448826"/>
            <a:ext cx="924877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th-TH" altLang="zh-CN" b="1" dirty="0">
                <a:solidFill>
                  <a:srgbClr val="003048"/>
                </a:solidFill>
                <a:latin typeface="Angsana New" panose="02020603050405020304" pitchFamily="18" charset="-34"/>
                <a:cs typeface="+mj-cs"/>
              </a:rPr>
              <a:t>กิจกรรมการผลิตสินค้าและบริการที่ดำเนินงานโดยหน่วยงานเอกชน  องค์การที่ไม่แสวงหากำไร  หน่วยงานรัฐบาล  และรัฐวิสาหกิจ 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1403797" y="2323991"/>
            <a:ext cx="1078820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50000"/>
              <a:buFontTx/>
              <a:buNone/>
            </a:pP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ประเภทหลัก 01</a:t>
            </a:r>
            <a:r>
              <a:rPr lang="en-US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   การ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ทำงานในหน่วยงาน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เอกชน  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องค์การที่ไม่แสวงหากำไร 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หน่วยงาน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รัฐบาล </a:t>
            </a:r>
            <a:endParaRPr lang="th-TH" altLang="zh-CN" sz="2800" b="1" dirty="0" smtClean="0">
              <a:solidFill>
                <a:srgbClr val="003048"/>
              </a:solidFill>
              <a:latin typeface="Angsana New" panose="02020603050405020304" pitchFamily="18" charset="-34"/>
              <a:cs typeface="+mn-cs"/>
            </a:endParaRPr>
          </a:p>
          <a:p>
            <a:pPr eaLnBrk="1" hangingPunct="1">
              <a:spcBef>
                <a:spcPct val="0"/>
              </a:spcBef>
              <a:buSzPct val="50000"/>
              <a:buFontTx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                               และ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รัฐวิสาหกิจ (การทำงานในระบบ) </a:t>
            </a: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1403797" y="4696898"/>
            <a:ext cx="1078820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50000"/>
              <a:buFontTx/>
              <a:buNone/>
            </a:pP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เป็นการทำงานที่มี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ตารางเวลาและพักกลางวันที่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แน่นอน 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ถ้า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เป็นหน่วยงานเอกชน ต้องเป็นหน่วยงาน</a:t>
            </a:r>
            <a:r>
              <a:rPr lang="th-TH" altLang="zh-CN" sz="2800" b="1" dirty="0" smtClean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ที่จด</a:t>
            </a:r>
            <a:r>
              <a:rPr lang="th-TH" altLang="zh-CN" sz="2800" b="1" dirty="0">
                <a:solidFill>
                  <a:srgbClr val="003048"/>
                </a:solidFill>
                <a:latin typeface="Angsana New" panose="02020603050405020304" pitchFamily="18" charset="-34"/>
                <a:cs typeface="+mn-cs"/>
              </a:rPr>
              <a:t>ทะเบียนเป็นนิติบุคคล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5354191" y="3544273"/>
            <a:ext cx="504825" cy="620276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th-TH" sz="2800">
              <a:solidFill>
                <a:srgbClr val="005986"/>
              </a:solidFill>
              <a:latin typeface="Angsana New" panose="02020603050405020304" pitchFamily="18" charset="-34"/>
              <a:cs typeface="KodchiangUPC" panose="02020603050405020304" pitchFamily="18" charset="-34"/>
            </a:endParaRP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2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17" name="Text Box 13"/>
          <p:cNvSpPr txBox="1">
            <a:spLocks noChangeArrowheads="1"/>
          </p:cNvSpPr>
          <p:nvPr/>
        </p:nvSpPr>
        <p:spPr bwMode="auto">
          <a:xfrm>
            <a:off x="2135189" y="1773238"/>
            <a:ext cx="6192837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SzPct val="60000"/>
              <a:buFontTx/>
              <a:buBlip>
                <a:blip r:embed="rId3"/>
              </a:buBlip>
              <a:defRPr/>
            </a:pPr>
            <a:r>
              <a:rPr lang="th-TH" altLang="zh-CN" sz="3800" dirty="0">
                <a:solidFill>
                  <a:srgbClr val="003048"/>
                </a:solidFill>
              </a:rPr>
              <a:t>   </a:t>
            </a:r>
            <a:r>
              <a:rPr lang="th-TH" sz="3200" b="1" dirty="0">
                <a:solidFill>
                  <a:srgbClr val="003048"/>
                </a:solidFill>
              </a:rPr>
              <a:t>กิจกรรมหลัก </a:t>
            </a:r>
            <a:r>
              <a:rPr lang="en-US" sz="3200" b="1" dirty="0">
                <a:solidFill>
                  <a:srgbClr val="003048"/>
                </a:solidFill>
              </a:rPr>
              <a:t>:</a:t>
            </a:r>
            <a:r>
              <a:rPr lang="th-TH" sz="3200" b="1" dirty="0">
                <a:solidFill>
                  <a:srgbClr val="00304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h-TH" sz="3200" b="1" dirty="0" smtClean="0">
                <a:solidFill>
                  <a:srgbClr val="003048"/>
                </a:solidFill>
              </a:rPr>
              <a:t>เวลาทำงาน</a:t>
            </a:r>
            <a:r>
              <a:rPr lang="th-TH" sz="3200" b="1" dirty="0">
                <a:solidFill>
                  <a:srgbClr val="003048"/>
                </a:solidFill>
              </a:rPr>
              <a:t>ในระบบ</a:t>
            </a:r>
            <a:endParaRPr lang="th-TH" altLang="zh-CN" sz="3200" b="1" dirty="0">
              <a:solidFill>
                <a:srgbClr val="003048"/>
              </a:solidFill>
            </a:endParaRPr>
          </a:p>
        </p:txBody>
      </p:sp>
      <p:sp>
        <p:nvSpPr>
          <p:cNvPr id="28677" name="Text Box 14"/>
          <p:cNvSpPr txBox="1">
            <a:spLocks noChangeArrowheads="1"/>
          </p:cNvSpPr>
          <p:nvPr/>
        </p:nvSpPr>
        <p:spPr bwMode="auto">
          <a:xfrm>
            <a:off x="2135188" y="2759076"/>
            <a:ext cx="8532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altLang="zh-CN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altLang="zh-CN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กิจกรรม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ที่เกี่ยวข้อง </a:t>
            </a:r>
            <a:r>
              <a:rPr lang="en-US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การหางาน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ทำ/การ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ก่อตั้ง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ธุรกิจในระบบ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8678" name="Text Box 15"/>
          <p:cNvSpPr txBox="1">
            <a:spLocks noChangeArrowheads="1"/>
          </p:cNvSpPr>
          <p:nvPr/>
        </p:nvSpPr>
        <p:spPr bwMode="auto">
          <a:xfrm>
            <a:off x="2135188" y="3687763"/>
            <a:ext cx="80860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altLang="zh-CN" sz="3600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b="1" dirty="0" smtClean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เดินทางที่เกี่ยวข้องกับการทำงานในระบบ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8679" name="Text Box 16"/>
          <p:cNvSpPr txBox="1">
            <a:spLocks noChangeArrowheads="1"/>
          </p:cNvSpPr>
          <p:nvPr/>
        </p:nvSpPr>
        <p:spPr bwMode="auto">
          <a:xfrm>
            <a:off x="2135189" y="4629151"/>
            <a:ext cx="705643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Tx/>
              <a:buBlip>
                <a:blip r:embed="rId3"/>
              </a:buBlip>
            </a:pPr>
            <a:r>
              <a:rPr lang="th-TH" altLang="zh-CN" sz="3800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b="1" dirty="0">
                <a:solidFill>
                  <a:srgbClr val="003048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การทำงานในระบบ ซึ่งมิได้จัดประเภทไว้ในที่อื่น</a:t>
            </a:r>
            <a:endParaRPr lang="th-TH" altLang="zh-CN" b="1" dirty="0">
              <a:solidFill>
                <a:srgbClr val="003048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82591" y="476517"/>
            <a:ext cx="7508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solidFill>
                  <a:srgbClr val="003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โครงสร้างประเภทของการทำงานในระบบ</a:t>
            </a: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9A9F-7049-4486-96DE-3EDFED581FAF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16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ustom 1">
      <a:majorFont>
        <a:latin typeface="Constantia"/>
        <a:ea typeface=""/>
        <a:cs typeface="Browallia New"/>
      </a:majorFont>
      <a:minorFont>
        <a:latin typeface="Browallia New"/>
        <a:ea typeface=""/>
        <a:cs typeface="Browallia New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3833</TotalTime>
  <Words>4113</Words>
  <Application>Microsoft Office PowerPoint</Application>
  <PresentationFormat>แบบจอกว้าง</PresentationFormat>
  <Paragraphs>751</Paragraphs>
  <Slides>44</Slides>
  <Notes>39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44</vt:i4>
      </vt:variant>
    </vt:vector>
  </HeadingPairs>
  <TitlesOfParts>
    <vt:vector size="60" baseType="lpstr">
      <vt:lpstr>SimSun</vt:lpstr>
      <vt:lpstr>Angsana New</vt:lpstr>
      <vt:lpstr>Arial</vt:lpstr>
      <vt:lpstr>Arial Narrow</vt:lpstr>
      <vt:lpstr>Browallia New</vt:lpstr>
      <vt:lpstr>BrowalliaUPC</vt:lpstr>
      <vt:lpstr>Calibri</vt:lpstr>
      <vt:lpstr>Constantia</vt:lpstr>
      <vt:lpstr>Cordia New</vt:lpstr>
      <vt:lpstr>KodchiangUPC</vt:lpstr>
      <vt:lpstr>Symbol</vt:lpstr>
      <vt:lpstr>Times New Roman</vt:lpstr>
      <vt:lpstr>Wingdings</vt:lpstr>
      <vt:lpstr>Wingdings 2</vt:lpstr>
      <vt:lpstr>Wingdings 3</vt:lpstr>
      <vt:lpstr>ช่อ</vt:lpstr>
      <vt:lpstr>มาตรฐานการจัดจำแนกกิจกรรม การใช้เวลาตามสากล</vt:lpstr>
      <vt:lpstr>มาตรฐานการจัดจำแนกกิจกรรมการใช้เวลาตามสากล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มาตรฐานการจัดจำแนกกิจกรรม การใช้เวลาตามสากล</dc:title>
  <dc:creator>ADMIN</dc:creator>
  <cp:lastModifiedBy>ADMIN</cp:lastModifiedBy>
  <cp:revision>291</cp:revision>
  <cp:lastPrinted>2014-04-30T02:29:08Z</cp:lastPrinted>
  <dcterms:created xsi:type="dcterms:W3CDTF">2014-03-21T03:39:01Z</dcterms:created>
  <dcterms:modified xsi:type="dcterms:W3CDTF">2014-04-30T03:37:22Z</dcterms:modified>
</cp:coreProperties>
</file>